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handoutMasterIdLst>
    <p:handoutMasterId r:id="rId37"/>
  </p:handoutMasterIdLst>
  <p:sldIdLst>
    <p:sldId id="256" r:id="rId2"/>
    <p:sldId id="301" r:id="rId3"/>
    <p:sldId id="336" r:id="rId4"/>
    <p:sldId id="307" r:id="rId5"/>
    <p:sldId id="337" r:id="rId6"/>
    <p:sldId id="348" r:id="rId7"/>
    <p:sldId id="329" r:id="rId8"/>
    <p:sldId id="338" r:id="rId9"/>
    <p:sldId id="330" r:id="rId10"/>
    <p:sldId id="339" r:id="rId11"/>
    <p:sldId id="331" r:id="rId12"/>
    <p:sldId id="340" r:id="rId13"/>
    <p:sldId id="349" r:id="rId14"/>
    <p:sldId id="333" r:id="rId15"/>
    <p:sldId id="341" r:id="rId16"/>
    <p:sldId id="350" r:id="rId17"/>
    <p:sldId id="334" r:id="rId18"/>
    <p:sldId id="358" r:id="rId19"/>
    <p:sldId id="308" r:id="rId20"/>
    <p:sldId id="343" r:id="rId21"/>
    <p:sldId id="354" r:id="rId22"/>
    <p:sldId id="332" r:id="rId23"/>
    <p:sldId id="344" r:id="rId24"/>
    <p:sldId id="347" r:id="rId25"/>
    <p:sldId id="335" r:id="rId26"/>
    <p:sldId id="352" r:id="rId27"/>
    <p:sldId id="353" r:id="rId28"/>
    <p:sldId id="351" r:id="rId29"/>
    <p:sldId id="355" r:id="rId30"/>
    <p:sldId id="356" r:id="rId31"/>
    <p:sldId id="357" r:id="rId32"/>
    <p:sldId id="306" r:id="rId33"/>
    <p:sldId id="346" r:id="rId34"/>
    <p:sldId id="264"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C008C"/>
    <a:srgbClr val="F8962F"/>
    <a:srgbClr val="7F3F98"/>
    <a:srgbClr val="B7D442"/>
    <a:srgbClr val="D60093"/>
    <a:srgbClr val="EC009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68" autoAdjust="0"/>
  </p:normalViewPr>
  <p:slideViewPr>
    <p:cSldViewPr>
      <p:cViewPr varScale="1">
        <p:scale>
          <a:sx n="102" d="100"/>
          <a:sy n="102" d="100"/>
        </p:scale>
        <p:origin x="18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22" tIns="45710" rIns="91422" bIns="45710" rtlCol="0"/>
          <a:lstStyle>
            <a:lvl1pPr algn="l">
              <a:defRPr sz="1200"/>
            </a:lvl1pPr>
          </a:lstStyle>
          <a:p>
            <a:endParaRPr lang="en-AU"/>
          </a:p>
        </p:txBody>
      </p:sp>
      <p:sp>
        <p:nvSpPr>
          <p:cNvPr id="3" name="Date Placeholder 2"/>
          <p:cNvSpPr>
            <a:spLocks noGrp="1"/>
          </p:cNvSpPr>
          <p:nvPr>
            <p:ph type="dt" sz="quarter" idx="1"/>
          </p:nvPr>
        </p:nvSpPr>
        <p:spPr>
          <a:xfrm>
            <a:off x="3849688" y="2"/>
            <a:ext cx="2946400" cy="496888"/>
          </a:xfrm>
          <a:prstGeom prst="rect">
            <a:avLst/>
          </a:prstGeom>
        </p:spPr>
        <p:txBody>
          <a:bodyPr vert="horz" lIns="91422" tIns="45710" rIns="91422" bIns="45710" rtlCol="0"/>
          <a:lstStyle>
            <a:lvl1pPr algn="r">
              <a:defRPr sz="1200"/>
            </a:lvl1pPr>
          </a:lstStyle>
          <a:p>
            <a:fld id="{EE9D71BE-E8B1-4643-B340-67E9C8F42B91}" type="datetimeFigureOut">
              <a:rPr lang="en-AU" smtClean="0"/>
              <a:t>27/11/2019</a:t>
            </a:fld>
            <a:endParaRPr lang="en-AU"/>
          </a:p>
        </p:txBody>
      </p:sp>
      <p:sp>
        <p:nvSpPr>
          <p:cNvPr id="4" name="Footer Placeholder 3"/>
          <p:cNvSpPr>
            <a:spLocks noGrp="1"/>
          </p:cNvSpPr>
          <p:nvPr>
            <p:ph type="ftr" sz="quarter" idx="2"/>
          </p:nvPr>
        </p:nvSpPr>
        <p:spPr>
          <a:xfrm>
            <a:off x="0" y="9428165"/>
            <a:ext cx="2946400" cy="496887"/>
          </a:xfrm>
          <a:prstGeom prst="rect">
            <a:avLst/>
          </a:prstGeom>
        </p:spPr>
        <p:txBody>
          <a:bodyPr vert="horz" lIns="91422" tIns="45710" rIns="91422" bIns="4571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5"/>
            <a:ext cx="2946400" cy="496887"/>
          </a:xfrm>
          <a:prstGeom prst="rect">
            <a:avLst/>
          </a:prstGeom>
        </p:spPr>
        <p:txBody>
          <a:bodyPr vert="horz" lIns="91422" tIns="45710" rIns="91422" bIns="45710" rtlCol="0" anchor="b"/>
          <a:lstStyle>
            <a:lvl1pPr algn="r">
              <a:defRPr sz="1200"/>
            </a:lvl1pPr>
          </a:lstStyle>
          <a:p>
            <a:fld id="{44977E34-AB84-4D52-B75F-7FFE6CBA6235}" type="slidenum">
              <a:rPr lang="en-AU" smtClean="0"/>
              <a:t>‹#›</a:t>
            </a:fld>
            <a:endParaRPr lang="en-AU"/>
          </a:p>
        </p:txBody>
      </p:sp>
    </p:spTree>
    <p:extLst>
      <p:ext uri="{BB962C8B-B14F-4D97-AF65-F5344CB8AC3E}">
        <p14:creationId xmlns:p14="http://schemas.microsoft.com/office/powerpoint/2010/main" val="2006241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22" tIns="45710" rIns="91422" bIns="45710" rtlCol="0"/>
          <a:lstStyle>
            <a:lvl1pPr algn="l">
              <a:defRPr sz="1200"/>
            </a:lvl1pPr>
          </a:lstStyle>
          <a:p>
            <a:endParaRPr lang="en-AU"/>
          </a:p>
        </p:txBody>
      </p:sp>
      <p:sp>
        <p:nvSpPr>
          <p:cNvPr id="3" name="Date Placeholder 2"/>
          <p:cNvSpPr>
            <a:spLocks noGrp="1"/>
          </p:cNvSpPr>
          <p:nvPr>
            <p:ph type="dt" idx="1"/>
          </p:nvPr>
        </p:nvSpPr>
        <p:spPr>
          <a:xfrm>
            <a:off x="3850445" y="0"/>
            <a:ext cx="2945659" cy="496332"/>
          </a:xfrm>
          <a:prstGeom prst="rect">
            <a:avLst/>
          </a:prstGeom>
        </p:spPr>
        <p:txBody>
          <a:bodyPr vert="horz" lIns="91422" tIns="45710" rIns="91422" bIns="45710" rtlCol="0"/>
          <a:lstStyle>
            <a:lvl1pPr algn="r">
              <a:defRPr sz="1200"/>
            </a:lvl1pPr>
          </a:lstStyle>
          <a:p>
            <a:fld id="{BB57CFFA-AA54-4AED-B025-F36C30CE1DC8}" type="datetimeFigureOut">
              <a:rPr lang="en-AU" smtClean="0"/>
              <a:t>27/11/2019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2" tIns="45710" rIns="91422" bIns="4571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22" tIns="45710" rIns="91422"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428583"/>
            <a:ext cx="2945659" cy="496332"/>
          </a:xfrm>
          <a:prstGeom prst="rect">
            <a:avLst/>
          </a:prstGeom>
        </p:spPr>
        <p:txBody>
          <a:bodyPr vert="horz" lIns="91422" tIns="45710" rIns="91422" bIns="45710" rtlCol="0" anchor="b"/>
          <a:lstStyle>
            <a:lvl1pPr algn="l">
              <a:defRPr sz="1200"/>
            </a:lvl1pPr>
          </a:lstStyle>
          <a:p>
            <a:endParaRPr lang="en-AU"/>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22" tIns="45710" rIns="91422" bIns="45710" rtlCol="0" anchor="b"/>
          <a:lstStyle>
            <a:lvl1pPr algn="r">
              <a:defRPr sz="1200"/>
            </a:lvl1pPr>
          </a:lstStyle>
          <a:p>
            <a:fld id="{E3A38B1E-ABF6-42D8-9E9E-212C1E94AFCE}" type="slidenum">
              <a:rPr lang="en-AU" smtClean="0"/>
              <a:t>‹#›</a:t>
            </a:fld>
            <a:endParaRPr lang="en-AU"/>
          </a:p>
        </p:txBody>
      </p:sp>
    </p:spTree>
    <p:extLst>
      <p:ext uri="{BB962C8B-B14F-4D97-AF65-F5344CB8AC3E}">
        <p14:creationId xmlns:p14="http://schemas.microsoft.com/office/powerpoint/2010/main" val="243796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a:t>
            </a:fld>
            <a:endParaRPr lang="en-AU"/>
          </a:p>
        </p:txBody>
      </p:sp>
    </p:spTree>
    <p:extLst>
      <p:ext uri="{BB962C8B-B14F-4D97-AF65-F5344CB8AC3E}">
        <p14:creationId xmlns:p14="http://schemas.microsoft.com/office/powerpoint/2010/main" val="3914425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3A38B1E-ABF6-42D8-9E9E-212C1E94AFCE}" type="slidenum">
              <a:rPr lang="en-AU" smtClean="0"/>
              <a:t>10</a:t>
            </a:fld>
            <a:endParaRPr lang="en-AU"/>
          </a:p>
        </p:txBody>
      </p:sp>
    </p:spTree>
    <p:extLst>
      <p:ext uri="{BB962C8B-B14F-4D97-AF65-F5344CB8AC3E}">
        <p14:creationId xmlns:p14="http://schemas.microsoft.com/office/powerpoint/2010/main" val="25448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11</a:t>
            </a:fld>
            <a:endParaRPr lang="en-AU"/>
          </a:p>
        </p:txBody>
      </p:sp>
    </p:spTree>
    <p:extLst>
      <p:ext uri="{BB962C8B-B14F-4D97-AF65-F5344CB8AC3E}">
        <p14:creationId xmlns:p14="http://schemas.microsoft.com/office/powerpoint/2010/main" val="36795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12</a:t>
            </a:fld>
            <a:endParaRPr lang="en-AU"/>
          </a:p>
        </p:txBody>
      </p:sp>
    </p:spTree>
    <p:extLst>
      <p:ext uri="{BB962C8B-B14F-4D97-AF65-F5344CB8AC3E}">
        <p14:creationId xmlns:p14="http://schemas.microsoft.com/office/powerpoint/2010/main" val="381446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13</a:t>
            </a:fld>
            <a:endParaRPr lang="en-AU"/>
          </a:p>
        </p:txBody>
      </p:sp>
    </p:spTree>
    <p:extLst>
      <p:ext uri="{BB962C8B-B14F-4D97-AF65-F5344CB8AC3E}">
        <p14:creationId xmlns:p14="http://schemas.microsoft.com/office/powerpoint/2010/main" val="345365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14</a:t>
            </a:fld>
            <a:endParaRPr lang="en-AU"/>
          </a:p>
        </p:txBody>
      </p:sp>
    </p:spTree>
    <p:extLst>
      <p:ext uri="{BB962C8B-B14F-4D97-AF65-F5344CB8AC3E}">
        <p14:creationId xmlns:p14="http://schemas.microsoft.com/office/powerpoint/2010/main" val="424340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15</a:t>
            </a:fld>
            <a:endParaRPr lang="en-AU"/>
          </a:p>
        </p:txBody>
      </p:sp>
    </p:spTree>
    <p:extLst>
      <p:ext uri="{BB962C8B-B14F-4D97-AF65-F5344CB8AC3E}">
        <p14:creationId xmlns:p14="http://schemas.microsoft.com/office/powerpoint/2010/main" val="8837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16</a:t>
            </a:fld>
            <a:endParaRPr lang="en-AU"/>
          </a:p>
        </p:txBody>
      </p:sp>
    </p:spTree>
    <p:extLst>
      <p:ext uri="{BB962C8B-B14F-4D97-AF65-F5344CB8AC3E}">
        <p14:creationId xmlns:p14="http://schemas.microsoft.com/office/powerpoint/2010/main" val="217802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17</a:t>
            </a:fld>
            <a:endParaRPr lang="en-AU"/>
          </a:p>
        </p:txBody>
      </p:sp>
    </p:spTree>
    <p:extLst>
      <p:ext uri="{BB962C8B-B14F-4D97-AF65-F5344CB8AC3E}">
        <p14:creationId xmlns:p14="http://schemas.microsoft.com/office/powerpoint/2010/main" val="217923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18</a:t>
            </a:fld>
            <a:endParaRPr lang="en-AU"/>
          </a:p>
        </p:txBody>
      </p:sp>
    </p:spTree>
    <p:extLst>
      <p:ext uri="{BB962C8B-B14F-4D97-AF65-F5344CB8AC3E}">
        <p14:creationId xmlns:p14="http://schemas.microsoft.com/office/powerpoint/2010/main" val="2705788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19</a:t>
            </a:fld>
            <a:endParaRPr lang="en-AU"/>
          </a:p>
        </p:txBody>
      </p:sp>
    </p:spTree>
    <p:extLst>
      <p:ext uri="{BB962C8B-B14F-4D97-AF65-F5344CB8AC3E}">
        <p14:creationId xmlns:p14="http://schemas.microsoft.com/office/powerpoint/2010/main" val="411201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a:t>
            </a:fld>
            <a:endParaRPr lang="en-AU"/>
          </a:p>
        </p:txBody>
      </p:sp>
    </p:spTree>
    <p:extLst>
      <p:ext uri="{BB962C8B-B14F-4D97-AF65-F5344CB8AC3E}">
        <p14:creationId xmlns:p14="http://schemas.microsoft.com/office/powerpoint/2010/main" val="4047862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20</a:t>
            </a:fld>
            <a:endParaRPr lang="en-AU"/>
          </a:p>
        </p:txBody>
      </p:sp>
    </p:spTree>
    <p:extLst>
      <p:ext uri="{BB962C8B-B14F-4D97-AF65-F5344CB8AC3E}">
        <p14:creationId xmlns:p14="http://schemas.microsoft.com/office/powerpoint/2010/main" val="3610890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21</a:t>
            </a:fld>
            <a:endParaRPr lang="en-AU"/>
          </a:p>
        </p:txBody>
      </p:sp>
    </p:spTree>
    <p:extLst>
      <p:ext uri="{BB962C8B-B14F-4D97-AF65-F5344CB8AC3E}">
        <p14:creationId xmlns:p14="http://schemas.microsoft.com/office/powerpoint/2010/main" val="4233006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22</a:t>
            </a:fld>
            <a:endParaRPr lang="en-AU"/>
          </a:p>
        </p:txBody>
      </p:sp>
    </p:spTree>
    <p:extLst>
      <p:ext uri="{BB962C8B-B14F-4D97-AF65-F5344CB8AC3E}">
        <p14:creationId xmlns:p14="http://schemas.microsoft.com/office/powerpoint/2010/main" val="1499273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23</a:t>
            </a:fld>
            <a:endParaRPr lang="en-AU"/>
          </a:p>
        </p:txBody>
      </p:sp>
    </p:spTree>
    <p:extLst>
      <p:ext uri="{BB962C8B-B14F-4D97-AF65-F5344CB8AC3E}">
        <p14:creationId xmlns:p14="http://schemas.microsoft.com/office/powerpoint/2010/main" val="1333633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24</a:t>
            </a:fld>
            <a:endParaRPr lang="en-AU"/>
          </a:p>
        </p:txBody>
      </p:sp>
    </p:spTree>
    <p:extLst>
      <p:ext uri="{BB962C8B-B14F-4D97-AF65-F5344CB8AC3E}">
        <p14:creationId xmlns:p14="http://schemas.microsoft.com/office/powerpoint/2010/main" val="4127735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25</a:t>
            </a:fld>
            <a:endParaRPr lang="en-AU"/>
          </a:p>
        </p:txBody>
      </p:sp>
    </p:spTree>
    <p:extLst>
      <p:ext uri="{BB962C8B-B14F-4D97-AF65-F5344CB8AC3E}">
        <p14:creationId xmlns:p14="http://schemas.microsoft.com/office/powerpoint/2010/main" val="1011274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26</a:t>
            </a:fld>
            <a:endParaRPr lang="en-AU"/>
          </a:p>
        </p:txBody>
      </p:sp>
    </p:spTree>
    <p:extLst>
      <p:ext uri="{BB962C8B-B14F-4D97-AF65-F5344CB8AC3E}">
        <p14:creationId xmlns:p14="http://schemas.microsoft.com/office/powerpoint/2010/main" val="9381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27</a:t>
            </a:fld>
            <a:endParaRPr lang="en-AU"/>
          </a:p>
        </p:txBody>
      </p:sp>
    </p:spTree>
    <p:extLst>
      <p:ext uri="{BB962C8B-B14F-4D97-AF65-F5344CB8AC3E}">
        <p14:creationId xmlns:p14="http://schemas.microsoft.com/office/powerpoint/2010/main" val="1446790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28</a:t>
            </a:fld>
            <a:endParaRPr lang="en-AU"/>
          </a:p>
        </p:txBody>
      </p:sp>
    </p:spTree>
    <p:extLst>
      <p:ext uri="{BB962C8B-B14F-4D97-AF65-F5344CB8AC3E}">
        <p14:creationId xmlns:p14="http://schemas.microsoft.com/office/powerpoint/2010/main" val="1677123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29</a:t>
            </a:fld>
            <a:endParaRPr lang="en-AU"/>
          </a:p>
        </p:txBody>
      </p:sp>
    </p:spTree>
    <p:extLst>
      <p:ext uri="{BB962C8B-B14F-4D97-AF65-F5344CB8AC3E}">
        <p14:creationId xmlns:p14="http://schemas.microsoft.com/office/powerpoint/2010/main" val="402905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3</a:t>
            </a:fld>
            <a:endParaRPr lang="en-AU"/>
          </a:p>
        </p:txBody>
      </p:sp>
    </p:spTree>
    <p:extLst>
      <p:ext uri="{BB962C8B-B14F-4D97-AF65-F5344CB8AC3E}">
        <p14:creationId xmlns:p14="http://schemas.microsoft.com/office/powerpoint/2010/main" val="1255597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30</a:t>
            </a:fld>
            <a:endParaRPr lang="en-AU"/>
          </a:p>
        </p:txBody>
      </p:sp>
    </p:spTree>
    <p:extLst>
      <p:ext uri="{BB962C8B-B14F-4D97-AF65-F5344CB8AC3E}">
        <p14:creationId xmlns:p14="http://schemas.microsoft.com/office/powerpoint/2010/main" val="2403376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31</a:t>
            </a:fld>
            <a:endParaRPr lang="en-AU"/>
          </a:p>
        </p:txBody>
      </p:sp>
    </p:spTree>
    <p:extLst>
      <p:ext uri="{BB962C8B-B14F-4D97-AF65-F5344CB8AC3E}">
        <p14:creationId xmlns:p14="http://schemas.microsoft.com/office/powerpoint/2010/main" val="1225241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32</a:t>
            </a:fld>
            <a:endParaRPr lang="en-AU"/>
          </a:p>
        </p:txBody>
      </p:sp>
    </p:spTree>
    <p:extLst>
      <p:ext uri="{BB962C8B-B14F-4D97-AF65-F5344CB8AC3E}">
        <p14:creationId xmlns:p14="http://schemas.microsoft.com/office/powerpoint/2010/main" val="2054462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33</a:t>
            </a:fld>
            <a:endParaRPr lang="en-AU"/>
          </a:p>
        </p:txBody>
      </p:sp>
    </p:spTree>
    <p:extLst>
      <p:ext uri="{BB962C8B-B14F-4D97-AF65-F5344CB8AC3E}">
        <p14:creationId xmlns:p14="http://schemas.microsoft.com/office/powerpoint/2010/main" val="3273334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34</a:t>
            </a:fld>
            <a:endParaRPr lang="en-AU"/>
          </a:p>
        </p:txBody>
      </p:sp>
    </p:spTree>
    <p:extLst>
      <p:ext uri="{BB962C8B-B14F-4D97-AF65-F5344CB8AC3E}">
        <p14:creationId xmlns:p14="http://schemas.microsoft.com/office/powerpoint/2010/main" val="133104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4</a:t>
            </a:fld>
            <a:endParaRPr lang="en-AU"/>
          </a:p>
        </p:txBody>
      </p:sp>
    </p:spTree>
    <p:extLst>
      <p:ext uri="{BB962C8B-B14F-4D97-AF65-F5344CB8AC3E}">
        <p14:creationId xmlns:p14="http://schemas.microsoft.com/office/powerpoint/2010/main" val="419044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5</a:t>
            </a:fld>
            <a:endParaRPr lang="en-AU"/>
          </a:p>
        </p:txBody>
      </p:sp>
    </p:spTree>
    <p:extLst>
      <p:ext uri="{BB962C8B-B14F-4D97-AF65-F5344CB8AC3E}">
        <p14:creationId xmlns:p14="http://schemas.microsoft.com/office/powerpoint/2010/main" val="234565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6</a:t>
            </a:fld>
            <a:endParaRPr lang="en-AU"/>
          </a:p>
        </p:txBody>
      </p:sp>
    </p:spTree>
    <p:extLst>
      <p:ext uri="{BB962C8B-B14F-4D97-AF65-F5344CB8AC3E}">
        <p14:creationId xmlns:p14="http://schemas.microsoft.com/office/powerpoint/2010/main" val="198274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7</a:t>
            </a:fld>
            <a:endParaRPr lang="en-AU"/>
          </a:p>
        </p:txBody>
      </p:sp>
    </p:spTree>
    <p:extLst>
      <p:ext uri="{BB962C8B-B14F-4D97-AF65-F5344CB8AC3E}">
        <p14:creationId xmlns:p14="http://schemas.microsoft.com/office/powerpoint/2010/main" val="279022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8</a:t>
            </a:fld>
            <a:endParaRPr lang="en-AU"/>
          </a:p>
        </p:txBody>
      </p:sp>
    </p:spTree>
    <p:extLst>
      <p:ext uri="{BB962C8B-B14F-4D97-AF65-F5344CB8AC3E}">
        <p14:creationId xmlns:p14="http://schemas.microsoft.com/office/powerpoint/2010/main" val="171935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3A38B1E-ABF6-42D8-9E9E-212C1E94AFCE}" type="slidenum">
              <a:rPr lang="en-AU" smtClean="0"/>
              <a:t>9</a:t>
            </a:fld>
            <a:endParaRPr lang="en-AU"/>
          </a:p>
        </p:txBody>
      </p:sp>
    </p:spTree>
    <p:extLst>
      <p:ext uri="{BB962C8B-B14F-4D97-AF65-F5344CB8AC3E}">
        <p14:creationId xmlns:p14="http://schemas.microsoft.com/office/powerpoint/2010/main" val="3147601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1"/>
          <p:cNvSpPr>
            <a:spLocks noGrp="1"/>
          </p:cNvSpPr>
          <p:nvPr>
            <p:ph type="ctrTitle"/>
          </p:nvPr>
        </p:nvSpPr>
        <p:spPr>
          <a:xfrm>
            <a:off x="323528" y="2130425"/>
            <a:ext cx="8424936" cy="1470025"/>
          </a:xfrm>
          <a:noFill/>
        </p:spPr>
        <p:txBody>
          <a:bodyPr/>
          <a:lstStyle>
            <a:lvl1pPr algn="l">
              <a:defRPr/>
            </a:lvl1pPr>
          </a:lstStyle>
          <a:p>
            <a:r>
              <a:rPr lang="en-US"/>
              <a:t>Click to edit Master title style</a:t>
            </a:r>
            <a:endParaRPr lang="en-AU" dirty="0"/>
          </a:p>
        </p:txBody>
      </p:sp>
      <p:sp>
        <p:nvSpPr>
          <p:cNvPr id="26" name="Subtitle 2"/>
          <p:cNvSpPr>
            <a:spLocks noGrp="1"/>
          </p:cNvSpPr>
          <p:nvPr>
            <p:ph type="subTitle" idx="1"/>
          </p:nvPr>
        </p:nvSpPr>
        <p:spPr>
          <a:xfrm>
            <a:off x="291480" y="3861048"/>
            <a:ext cx="6224736" cy="504056"/>
          </a:xfrm>
        </p:spPr>
        <p:txBody>
          <a:bodyPr>
            <a:normAutofit/>
          </a:bodyPr>
          <a:lstStyle>
            <a:lvl1pPr marL="0" indent="0" algn="l">
              <a:buNone/>
              <a:defRPr sz="2000" b="1">
                <a:solidFill>
                  <a:schemeClr val="bg2"/>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47967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lvl3pPr>
              <a:buClr>
                <a:srgbClr val="00AEEF"/>
              </a:buClr>
              <a:defRPr/>
            </a:lvl3pPr>
            <a:lvl5pPr>
              <a:buClr>
                <a:srgbClr val="00AEE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95810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8112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9700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9742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932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00AEEF"/>
          </a:solidFill>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661513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Lst>
  <p:txStyles>
    <p:titleStyle>
      <a:lvl1pPr algn="ctr" defTabSz="914400" rtl="0" eaLnBrk="1" latinLnBrk="0" hangingPunct="1">
        <a:spcBef>
          <a:spcPct val="0"/>
        </a:spcBef>
        <a:buNone/>
        <a:defRPr sz="3300" b="1" kern="1200">
          <a:solidFill>
            <a:schemeClr val="bg1"/>
          </a:solidFill>
          <a:latin typeface="Georg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2539" y="1988840"/>
            <a:ext cx="8424936" cy="1470025"/>
          </a:xfrm>
        </p:spPr>
        <p:txBody>
          <a:bodyPr/>
          <a:lstStyle/>
          <a:p>
            <a:pPr algn="ctr"/>
            <a:r>
              <a:rPr lang="en-AU" dirty="0"/>
              <a:t>Recent developments in the Australian IP landscape</a:t>
            </a:r>
          </a:p>
        </p:txBody>
      </p:sp>
      <p:sp>
        <p:nvSpPr>
          <p:cNvPr id="6" name="Subtitle 5"/>
          <p:cNvSpPr>
            <a:spLocks noGrp="1"/>
          </p:cNvSpPr>
          <p:nvPr>
            <p:ph type="subTitle" idx="1"/>
          </p:nvPr>
        </p:nvSpPr>
        <p:spPr>
          <a:xfrm>
            <a:off x="827584" y="3861048"/>
            <a:ext cx="6224736" cy="1080120"/>
          </a:xfrm>
        </p:spPr>
        <p:txBody>
          <a:bodyPr>
            <a:normAutofit/>
          </a:bodyPr>
          <a:lstStyle/>
          <a:p>
            <a:r>
              <a:rPr lang="en-AU" dirty="0"/>
              <a:t>Greg Chambers, Partner</a:t>
            </a:r>
          </a:p>
          <a:p>
            <a:r>
              <a:rPr lang="en-AU" dirty="0"/>
              <a:t>November 2019</a:t>
            </a:r>
          </a:p>
        </p:txBody>
      </p:sp>
      <p:sp>
        <p:nvSpPr>
          <p:cNvPr id="4" name="Subtitle 2"/>
          <p:cNvSpPr txBox="1">
            <a:spLocks/>
          </p:cNvSpPr>
          <p:nvPr/>
        </p:nvSpPr>
        <p:spPr>
          <a:xfrm>
            <a:off x="5663059" y="5741640"/>
            <a:ext cx="3344416" cy="6976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a:p>
        </p:txBody>
      </p:sp>
    </p:spTree>
    <p:extLst>
      <p:ext uri="{BB962C8B-B14F-4D97-AF65-F5344CB8AC3E}">
        <p14:creationId xmlns:p14="http://schemas.microsoft.com/office/powerpoint/2010/main" val="38719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dirty="0"/>
              <a:t>#8 – Trident Seafoods (cont.) </a:t>
            </a:r>
          </a:p>
        </p:txBody>
      </p:sp>
      <p:sp>
        <p:nvSpPr>
          <p:cNvPr id="3" name="Content Placeholder 2"/>
          <p:cNvSpPr>
            <a:spLocks noGrp="1"/>
          </p:cNvSpPr>
          <p:nvPr>
            <p:ph idx="1"/>
          </p:nvPr>
        </p:nvSpPr>
        <p:spPr/>
        <p:txBody>
          <a:bodyPr>
            <a:normAutofit fontScale="77500" lnSpcReduction="20000"/>
          </a:bodyPr>
          <a:lstStyle/>
          <a:p>
            <a:pPr lvl="1">
              <a:spcAft>
                <a:spcPts val="1000"/>
              </a:spcAft>
              <a:buFont typeface="Arial" panose="020B0604020202020204" pitchFamily="34" charset="0"/>
              <a:buChar char="•"/>
            </a:pPr>
            <a:r>
              <a:rPr lang="en-AU" dirty="0" err="1">
                <a:latin typeface="Calibri" panose="020F0502020204030204" pitchFamily="34" charset="0"/>
                <a:ea typeface="ＭＳ Ｐゴシック" charset="0"/>
              </a:rPr>
              <a:t>Manassen</a:t>
            </a:r>
            <a:r>
              <a:rPr lang="en-AU" dirty="0">
                <a:latin typeface="Calibri" panose="020F0502020204030204" pitchFamily="34" charset="0"/>
                <a:ea typeface="ＭＳ Ｐゴシック" charset="0"/>
              </a:rPr>
              <a:t> the user, subsidiary of Trident Foods, the owner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Common directors, common place of business</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At first instance, the answer was no. Use was not under the “actual” control of the registered owner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At first instance, it was decided that there must be control as a matter of substance. Despite non-use, the court exercised its distinction in favour of owner</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Trident Seafoods appeal dismissed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On the Trident Foods Notice of Contention:</a:t>
            </a:r>
          </a:p>
          <a:p>
            <a:pPr lvl="2">
              <a:spcAft>
                <a:spcPts val="1000"/>
              </a:spcAft>
            </a:pPr>
            <a:r>
              <a:rPr lang="en-AU" dirty="0">
                <a:latin typeface="Calibri" panose="020F0502020204030204" pitchFamily="34" charset="0"/>
                <a:ea typeface="ＭＳ Ｐゴシック" charset="0"/>
              </a:rPr>
              <a:t>Common directors – “It must be inferred from the evidence that the two companies operated with a unity of purpose” </a:t>
            </a:r>
          </a:p>
          <a:p>
            <a:pPr lvl="2">
              <a:spcAft>
                <a:spcPts val="1000"/>
              </a:spcAft>
            </a:pPr>
            <a:r>
              <a:rPr lang="en-AU" dirty="0">
                <a:latin typeface="Calibri" panose="020F0502020204030204" pitchFamily="34" charset="0"/>
                <a:ea typeface="ＭＳ Ｐゴシック" charset="0"/>
              </a:rPr>
              <a:t>Distinguished </a:t>
            </a:r>
            <a:r>
              <a:rPr lang="en-AU" i="1" dirty="0">
                <a:latin typeface="Calibri" panose="020F0502020204030204" pitchFamily="34" charset="0"/>
                <a:ea typeface="ＭＳ Ｐゴシック" charset="0"/>
              </a:rPr>
              <a:t>Lodestar</a:t>
            </a:r>
            <a:r>
              <a:rPr lang="en-AU" dirty="0">
                <a:latin typeface="Calibri" panose="020F0502020204030204" pitchFamily="34" charset="0"/>
                <a:ea typeface="ＭＳ Ｐゴシック" charset="0"/>
              </a:rPr>
              <a:t> where there was no relationship other than a licence agreement </a:t>
            </a: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22742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#7 – </a:t>
            </a:r>
            <a:r>
              <a:rPr lang="en-AU" i="1" dirty="0"/>
              <a:t>Calidad v Seiko</a:t>
            </a:r>
            <a:endParaRPr lang="en-AU" dirty="0"/>
          </a:p>
        </p:txBody>
      </p:sp>
      <p:sp>
        <p:nvSpPr>
          <p:cNvPr id="3" name="Content Placeholder 2"/>
          <p:cNvSpPr>
            <a:spLocks noGrp="1"/>
          </p:cNvSpPr>
          <p:nvPr>
            <p:ph idx="1"/>
          </p:nvPr>
        </p:nvSpPr>
        <p:spPr/>
        <p:txBody>
          <a:bodyPr/>
          <a:lstStyle/>
          <a:p>
            <a:pPr marL="457200" lvl="1" indent="0" algn="ctr">
              <a:spcAft>
                <a:spcPts val="1000"/>
              </a:spcAft>
              <a:buNone/>
            </a:pPr>
            <a:r>
              <a:rPr lang="en-AU" b="1" i="1" dirty="0"/>
              <a:t>Calidad Pty Ltd v Seiko Epson Corporation </a:t>
            </a:r>
            <a:r>
              <a:rPr lang="en-AU" b="1" dirty="0"/>
              <a:t>[2019] FCAFC 115</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Litigation concerned re-filled Epson ink cartridges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Seiko Epson alleged that the re-filling constituted a patent infringement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The patent question involved an examination of the extent to which there is an implied licence to restore products for re-use</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Three judges. Three separate decisions </a:t>
            </a: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206400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#7 – </a:t>
            </a:r>
            <a:r>
              <a:rPr lang="en-AU" i="1" dirty="0"/>
              <a:t>Calidad v Seiko</a:t>
            </a:r>
            <a:r>
              <a:rPr lang="en-AU" dirty="0"/>
              <a:t> (cont.)</a:t>
            </a:r>
          </a:p>
        </p:txBody>
      </p:sp>
      <p:sp>
        <p:nvSpPr>
          <p:cNvPr id="3" name="Content Placeholder 2"/>
          <p:cNvSpPr>
            <a:spLocks noGrp="1"/>
          </p:cNvSpPr>
          <p:nvPr>
            <p:ph idx="1"/>
          </p:nvPr>
        </p:nvSpPr>
        <p:spPr/>
        <p:txBody>
          <a:bodyPr/>
          <a:lstStyle/>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All judges found that the activities went beyond the implied licence on sale to use and repair (but for different reasons)</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The appellants included as a ground of appeal the doctrine of Exhaustion of Rights – but not argued</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Looking to overturn decision of the Privy Council in </a:t>
            </a:r>
            <a:r>
              <a:rPr lang="en-AU" i="1" dirty="0">
                <a:latin typeface="Calibri" panose="020F0502020204030204" pitchFamily="34" charset="0"/>
                <a:ea typeface="ＭＳ Ｐゴシック" charset="0"/>
              </a:rPr>
              <a:t>National Phonograph Company v </a:t>
            </a:r>
            <a:r>
              <a:rPr lang="en-AU" i="1" dirty="0" err="1">
                <a:latin typeface="Calibri" panose="020F0502020204030204" pitchFamily="34" charset="0"/>
                <a:ea typeface="ＭＳ Ｐゴシック" charset="0"/>
              </a:rPr>
              <a:t>Menck</a:t>
            </a:r>
            <a:endParaRPr lang="en-AU" dirty="0">
              <a:latin typeface="Calibri" panose="020F0502020204030204" pitchFamily="34" charset="0"/>
              <a:ea typeface="ＭＳ Ｐゴシック" charset="0"/>
            </a:endParaRP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High Court has granted special leave (this week)</a:t>
            </a: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367200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#6</a:t>
            </a:r>
          </a:p>
        </p:txBody>
      </p:sp>
      <p:pic>
        <p:nvPicPr>
          <p:cNvPr id="1026" name="Picture 2" descr="Image result for pierre de coubertin">
            <a:extLst>
              <a:ext uri="{FF2B5EF4-FFF2-40B4-BE49-F238E27FC236}">
                <a16:creationId xmlns:a16="http://schemas.microsoft.com/office/drawing/2014/main" id="{7C20B9EB-7BEB-4551-95C6-8AF20E75C2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812" y="1429463"/>
            <a:ext cx="3384376" cy="487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3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#6 – Pierre de Coubertin trade mark oppositions AU and NZ </a:t>
            </a:r>
          </a:p>
        </p:txBody>
      </p:sp>
      <p:sp>
        <p:nvSpPr>
          <p:cNvPr id="3" name="Content Placeholder 2"/>
          <p:cNvSpPr>
            <a:spLocks noGrp="1"/>
          </p:cNvSpPr>
          <p:nvPr>
            <p:ph idx="1"/>
          </p:nvPr>
        </p:nvSpPr>
        <p:spPr/>
        <p:txBody>
          <a:bodyPr/>
          <a:lstStyle/>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IOC opposed applications in Australia and New Zealand filed by Tempting Brands to register the name ‘Pierre de Coubertin’ for goods in a number of classes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IOC successful in Australia but unsuccessful in New Zealand (even on appeal)</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The Australian decision ([2019] ATMO 41) is on appeal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The difference may be explained because of the attention given to s.43 of the </a:t>
            </a:r>
            <a:r>
              <a:rPr lang="en-AU" i="1" dirty="0">
                <a:latin typeface="Calibri" panose="020F0502020204030204" pitchFamily="34" charset="0"/>
                <a:ea typeface="ＭＳ Ｐゴシック" charset="0"/>
              </a:rPr>
              <a:t>Australian Trade Marks Act</a:t>
            </a:r>
            <a:r>
              <a:rPr lang="en-AU" dirty="0">
                <a:latin typeface="Calibri" panose="020F0502020204030204" pitchFamily="34" charset="0"/>
                <a:ea typeface="ＭＳ Ｐゴシック" charset="0"/>
              </a:rPr>
              <a:t> 1995 in the Australian case which has no direct counterpart in the New Zealand Act</a:t>
            </a:r>
          </a:p>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367132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#6 – Pierre de Coubertin trade mark oppositions AU and NZ (cont.)</a:t>
            </a:r>
          </a:p>
        </p:txBody>
      </p:sp>
      <p:sp>
        <p:nvSpPr>
          <p:cNvPr id="3" name="Content Placeholder 2"/>
          <p:cNvSpPr>
            <a:spLocks noGrp="1"/>
          </p:cNvSpPr>
          <p:nvPr>
            <p:ph idx="1"/>
          </p:nvPr>
        </p:nvSpPr>
        <p:spPr/>
        <p:txBody>
          <a:bodyPr>
            <a:normAutofit/>
          </a:bodyPr>
          <a:lstStyle/>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S.43 </a:t>
            </a:r>
            <a:r>
              <a:rPr lang="en-AU" sz="2000" i="1" dirty="0">
                <a:latin typeface="Calibri" panose="020F0502020204030204" pitchFamily="34" charset="0"/>
                <a:ea typeface="ＭＳ Ｐゴシック" charset="0"/>
              </a:rPr>
              <a:t>“ An application for registration of a trade mark in respect of particular goods or services must be rejected if, because of some connotation that the trade mark has, the use of the trade mark in relation to those goods or services would be likely to deceive or cause confusion”  </a:t>
            </a:r>
            <a:br>
              <a:rPr lang="en-AU" sz="2000" i="1" dirty="0">
                <a:latin typeface="Calibri" panose="020F0502020204030204" pitchFamily="34" charset="0"/>
                <a:ea typeface="ＭＳ Ｐゴシック" charset="0"/>
              </a:rPr>
            </a:br>
            <a:r>
              <a:rPr lang="en-AU" dirty="0">
                <a:latin typeface="Calibri" panose="020F0502020204030204" pitchFamily="34" charset="0"/>
                <a:ea typeface="ＭＳ Ｐゴシック" charset="0"/>
              </a:rPr>
              <a:t>c.f. s.17(1)(a) of the </a:t>
            </a:r>
            <a:r>
              <a:rPr lang="en-AU" i="1" dirty="0">
                <a:latin typeface="Calibri" panose="020F0502020204030204" pitchFamily="34" charset="0"/>
                <a:ea typeface="ＭＳ Ｐゴシック" charset="0"/>
              </a:rPr>
              <a:t>New Zealand Trade Marks Act </a:t>
            </a:r>
            <a:r>
              <a:rPr lang="en-AU" dirty="0">
                <a:latin typeface="Calibri" panose="020F0502020204030204" pitchFamily="34" charset="0"/>
                <a:ea typeface="ＭＳ Ｐゴシック" charset="0"/>
              </a:rPr>
              <a:t>(2002)</a:t>
            </a:r>
            <a:endParaRPr lang="en-AU" sz="2000" i="1" dirty="0">
              <a:latin typeface="Calibri" panose="020F0502020204030204" pitchFamily="34" charset="0"/>
              <a:ea typeface="ＭＳ Ｐゴシック" charset="0"/>
            </a:endParaRP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Greater focus in the New Zealand decision on the actual use made of the mark by IOC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Little evidence led by the IOC in New Zealand on the extent to which the name Pierre de Coubertin is known in New Zealand</a:t>
            </a: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346145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a:t>
            </a:r>
          </a:p>
        </p:txBody>
      </p:sp>
      <p:pic>
        <p:nvPicPr>
          <p:cNvPr id="2050" name="Picture 2" descr="Image result for hsv commodore">
            <a:extLst>
              <a:ext uri="{FF2B5EF4-FFF2-40B4-BE49-F238E27FC236}">
                <a16:creationId xmlns:a16="http://schemas.microsoft.com/office/drawing/2014/main" id="{B8842081-79C8-48D7-8A5E-39C05F8BC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104" y="3581400"/>
            <a:ext cx="4858920" cy="220844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2012 commodore">
            <a:extLst>
              <a:ext uri="{FF2B5EF4-FFF2-40B4-BE49-F238E27FC236}">
                <a16:creationId xmlns:a16="http://schemas.microsoft.com/office/drawing/2014/main" id="{6CF35D58-C6E3-4FF6-9FF2-7C23580739C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6" name="Picture 8" descr="Image result for 2012 commodore">
            <a:extLst>
              <a:ext uri="{FF2B5EF4-FFF2-40B4-BE49-F238E27FC236}">
                <a16:creationId xmlns:a16="http://schemas.microsoft.com/office/drawing/2014/main" id="{BEA3D109-3B31-4682-8C43-392C2B436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50" y="1772816"/>
            <a:ext cx="3737992" cy="280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 – GM Global Technology v S.S.S. Auto Parts Pty Ltd</a:t>
            </a:r>
          </a:p>
        </p:txBody>
      </p:sp>
      <p:sp>
        <p:nvSpPr>
          <p:cNvPr id="3" name="Content Placeholder 2"/>
          <p:cNvSpPr>
            <a:spLocks noGrp="1"/>
          </p:cNvSpPr>
          <p:nvPr>
            <p:ph idx="1"/>
          </p:nvPr>
        </p:nvSpPr>
        <p:spPr/>
        <p:txBody>
          <a:bodyPr>
            <a:normAutofit fontScale="85000" lnSpcReduction="20000"/>
          </a:bodyPr>
          <a:lstStyle/>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Design law in Australia is different from design law in New Zealand in a number of respects. The term of a registered design in Australia is 10 years. In New Zealand 15 years. Australia does not have overlapping rights in copyright as there is in New Zealand. In Australia there is a spare parts defence which does not have a counterpart in New Zealand.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s.72 of the </a:t>
            </a:r>
            <a:r>
              <a:rPr lang="en-AU" i="1" dirty="0">
                <a:latin typeface="Calibri" panose="020F0502020204030204" pitchFamily="34" charset="0"/>
                <a:ea typeface="ＭＳ Ｐゴシック" charset="0"/>
              </a:rPr>
              <a:t>Australian Designs Act</a:t>
            </a:r>
            <a:r>
              <a:rPr lang="en-AU" dirty="0">
                <a:latin typeface="Calibri" panose="020F0502020204030204" pitchFamily="34" charset="0"/>
                <a:ea typeface="ＭＳ Ｐゴシック" charset="0"/>
              </a:rPr>
              <a:t> 2003</a:t>
            </a:r>
          </a:p>
          <a:p>
            <a:pPr marL="857250" lvl="2" indent="0">
              <a:spcAft>
                <a:spcPts val="1000"/>
              </a:spcAft>
              <a:buNone/>
            </a:pPr>
            <a:r>
              <a:rPr lang="en-AU" dirty="0">
                <a:latin typeface="Calibri" panose="020F0502020204030204" pitchFamily="34" charset="0"/>
                <a:ea typeface="ＭＳ Ｐゴシック" charset="0"/>
              </a:rPr>
              <a:t>(1) Despite sub-section 71(1), a person does not infringe a registered design if …</a:t>
            </a:r>
          </a:p>
          <a:p>
            <a:pPr marL="1314450" lvl="3" indent="0">
              <a:spcAft>
                <a:spcPts val="1000"/>
              </a:spcAft>
              <a:buNone/>
            </a:pPr>
            <a:r>
              <a:rPr lang="en-AU" dirty="0">
                <a:latin typeface="Calibri" panose="020F0502020204030204" pitchFamily="34" charset="0"/>
                <a:ea typeface="ＭＳ Ｐゴシック" charset="0"/>
              </a:rPr>
              <a:t>(b) the product is a component part of a complex product; and</a:t>
            </a:r>
          </a:p>
          <a:p>
            <a:pPr marL="1314450" lvl="3" indent="0">
              <a:spcAft>
                <a:spcPts val="1000"/>
              </a:spcAft>
              <a:buNone/>
            </a:pPr>
            <a:r>
              <a:rPr lang="en-AU" dirty="0">
                <a:latin typeface="Calibri" panose="020F0502020204030204" pitchFamily="34" charset="0"/>
                <a:ea typeface="ＭＳ Ｐゴシック" charset="0"/>
              </a:rPr>
              <a:t>(c) the use…is for the purpose of repair of the complex product so as to restore its overall appearance in whole or part</a:t>
            </a:r>
          </a:p>
          <a:p>
            <a:pPr marL="857250" lvl="2" indent="0">
              <a:spcAft>
                <a:spcPts val="1000"/>
              </a:spcAft>
              <a:buNone/>
            </a:pPr>
            <a:r>
              <a:rPr lang="en-AU" dirty="0">
                <a:latin typeface="Calibri" panose="020F0502020204030204" pitchFamily="34" charset="0"/>
                <a:ea typeface="ＭＳ Ｐゴシック" charset="0"/>
              </a:rPr>
              <a:t>(2) … the registered owner of the design bears the burden of proving that the person knew, or ought reasonably to have known, that the use was not for the purpose mentioned in paragraph (1)(c).</a:t>
            </a:r>
          </a:p>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25747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 – GM Global Technology v S.S.S. Auto Parts Pty Ltd</a:t>
            </a:r>
          </a:p>
        </p:txBody>
      </p:sp>
      <p:sp>
        <p:nvSpPr>
          <p:cNvPr id="3" name="Content Placeholder 2"/>
          <p:cNvSpPr>
            <a:spLocks noGrp="1"/>
          </p:cNvSpPr>
          <p:nvPr>
            <p:ph idx="1"/>
          </p:nvPr>
        </p:nvSpPr>
        <p:spPr/>
        <p:txBody>
          <a:bodyPr>
            <a:normAutofit/>
          </a:bodyPr>
          <a:lstStyle/>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S.S.S. was able to avail itself of the defence as it went to some lengths to ensure that its parts were sold only for repair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Only in those cases where GM could show that a reasonable person ought to have known that the use was not for repair were the sales found to be infringing. These arose in cases where the sales were to customers whose names suggested the use for a vehicle upgrade rather than a simple repair </a:t>
            </a: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328249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dirty="0"/>
              <a:t>#4 – </a:t>
            </a:r>
            <a:r>
              <a:rPr lang="en-AU" i="1" dirty="0"/>
              <a:t>Kraft v Bega</a:t>
            </a:r>
          </a:p>
        </p:txBody>
      </p:sp>
      <p:sp>
        <p:nvSpPr>
          <p:cNvPr id="3" name="Content Placeholder 2"/>
          <p:cNvSpPr>
            <a:spLocks noGrp="1"/>
          </p:cNvSpPr>
          <p:nvPr>
            <p:ph idx="1"/>
          </p:nvPr>
        </p:nvSpPr>
        <p:spPr/>
        <p:txBody>
          <a:bodyPr>
            <a:normAutofit/>
          </a:bodyPr>
          <a:lstStyle/>
          <a:p>
            <a:pPr lvl="1"/>
            <a:endParaRPr lang="en-AU" dirty="0">
              <a:latin typeface="Calibri" panose="020F0502020204030204" pitchFamily="34" charset="0"/>
              <a:ea typeface="ＭＳ Ｐゴシック" charset="0"/>
            </a:endParaRPr>
          </a:p>
          <a:p>
            <a:pPr lvl="1"/>
            <a:endParaRPr lang="en-AU" dirty="0"/>
          </a:p>
        </p:txBody>
      </p:sp>
      <p:pic>
        <p:nvPicPr>
          <p:cNvPr id="5" name="Picture 4">
            <a:extLst>
              <a:ext uri="{FF2B5EF4-FFF2-40B4-BE49-F238E27FC236}">
                <a16:creationId xmlns:a16="http://schemas.microsoft.com/office/drawing/2014/main" id="{6CC1FCD6-3A91-427C-8470-F2A0F73D6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365578"/>
            <a:ext cx="2503582" cy="2503582"/>
          </a:xfrm>
          <a:prstGeom prst="rect">
            <a:avLst/>
          </a:prstGeom>
        </p:spPr>
      </p:pic>
      <p:pic>
        <p:nvPicPr>
          <p:cNvPr id="7" name="Picture 6">
            <a:extLst>
              <a:ext uri="{FF2B5EF4-FFF2-40B4-BE49-F238E27FC236}">
                <a16:creationId xmlns:a16="http://schemas.microsoft.com/office/drawing/2014/main" id="{90320F80-A5DB-4143-96F9-F9592EA20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204864"/>
            <a:ext cx="2808312" cy="2808312"/>
          </a:xfrm>
          <a:prstGeom prst="rect">
            <a:avLst/>
          </a:prstGeom>
        </p:spPr>
      </p:pic>
    </p:spTree>
    <p:extLst>
      <p:ext uri="{BB962C8B-B14F-4D97-AF65-F5344CB8AC3E}">
        <p14:creationId xmlns:p14="http://schemas.microsoft.com/office/powerpoint/2010/main" val="163398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Top 10 of 2019</a:t>
            </a:r>
          </a:p>
        </p:txBody>
      </p:sp>
      <p:sp>
        <p:nvSpPr>
          <p:cNvPr id="5" name="Content Placeholder 2"/>
          <p:cNvSpPr txBox="1">
            <a:spLocks/>
          </p:cNvSpPr>
          <p:nvPr/>
        </p:nvSpPr>
        <p:spPr>
          <a:xfrm>
            <a:off x="539552" y="1916832"/>
            <a:ext cx="8064896" cy="360039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AU" sz="2400" dirty="0"/>
          </a:p>
        </p:txBody>
      </p:sp>
      <p:sp>
        <p:nvSpPr>
          <p:cNvPr id="4" name="Content Placeholder 2"/>
          <p:cNvSpPr>
            <a:spLocks noGrp="1"/>
          </p:cNvSpPr>
          <p:nvPr>
            <p:ph idx="1"/>
          </p:nvPr>
        </p:nvSpPr>
        <p:spPr>
          <a:xfrm>
            <a:off x="457200" y="1600200"/>
            <a:ext cx="8229600" cy="4525963"/>
          </a:xfrm>
        </p:spPr>
        <p:txBody>
          <a:bodyPr>
            <a:normAutofit/>
          </a:bodyPr>
          <a:lstStyle/>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
        <p:nvSpPr>
          <p:cNvPr id="6" name="Content Placeholder 2">
            <a:extLst>
              <a:ext uri="{FF2B5EF4-FFF2-40B4-BE49-F238E27FC236}">
                <a16:creationId xmlns:a16="http://schemas.microsoft.com/office/drawing/2014/main" id="{51F715F5-00B4-4362-9099-2244E9AFF016}"/>
              </a:ext>
            </a:extLst>
          </p:cNvPr>
          <p:cNvSpPr txBox="1">
            <a:spLocks/>
          </p:cNvSpPr>
          <p:nvPr/>
        </p:nvSpPr>
        <p:spPr>
          <a:xfrm>
            <a:off x="467544" y="1628800"/>
            <a:ext cx="8229600" cy="4525963"/>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0" lvl="2" indent="-457200">
              <a:spcAft>
                <a:spcPts val="1000"/>
              </a:spcAft>
              <a:buFont typeface="+mj-lt"/>
              <a:buAutoNum type="arabicPeriod"/>
            </a:pPr>
            <a:r>
              <a:rPr lang="en-AU" dirty="0"/>
              <a:t>‘Someone You Loved’ – Lewis Capaldi </a:t>
            </a:r>
          </a:p>
          <a:p>
            <a:pPr marL="1371600" lvl="2" indent="-457200">
              <a:spcAft>
                <a:spcPts val="1000"/>
              </a:spcAft>
              <a:buFont typeface="+mj-lt"/>
              <a:buAutoNum type="arabicPeriod"/>
            </a:pPr>
            <a:r>
              <a:rPr lang="en-AU" dirty="0"/>
              <a:t>‘Circles’ – Post Malone </a:t>
            </a:r>
          </a:p>
          <a:p>
            <a:pPr marL="1371600" lvl="2" indent="-457200">
              <a:spcAft>
                <a:spcPts val="1000"/>
              </a:spcAft>
              <a:buFont typeface="+mj-lt"/>
              <a:buAutoNum type="arabicPeriod"/>
            </a:pPr>
            <a:r>
              <a:rPr lang="en-AU" dirty="0"/>
              <a:t>‘Senorita’ – Shawn Mendes &amp; Camila Cabello </a:t>
            </a:r>
          </a:p>
          <a:p>
            <a:pPr marL="1371600" lvl="2" indent="-457200">
              <a:spcAft>
                <a:spcPts val="1000"/>
              </a:spcAft>
              <a:buFont typeface="+mj-lt"/>
              <a:buAutoNum type="arabicPeriod"/>
            </a:pPr>
            <a:r>
              <a:rPr lang="en-AU" dirty="0"/>
              <a:t>‘Good As Hell’ – </a:t>
            </a:r>
            <a:r>
              <a:rPr lang="en-AU" dirty="0" err="1"/>
              <a:t>Lizzo</a:t>
            </a:r>
            <a:r>
              <a:rPr lang="en-AU" dirty="0"/>
              <a:t> </a:t>
            </a:r>
          </a:p>
          <a:p>
            <a:pPr marL="1371600" lvl="2" indent="-457200">
              <a:spcAft>
                <a:spcPts val="1000"/>
              </a:spcAft>
              <a:buFont typeface="+mj-lt"/>
              <a:buAutoNum type="arabicPeriod"/>
            </a:pPr>
            <a:r>
              <a:rPr lang="en-AU" dirty="0"/>
              <a:t>‘Memories’ – Maroon 5 </a:t>
            </a:r>
          </a:p>
          <a:p>
            <a:pPr marL="1371600" lvl="2" indent="-457200">
              <a:spcAft>
                <a:spcPts val="1000"/>
              </a:spcAft>
              <a:buFont typeface="+mj-lt"/>
              <a:buAutoNum type="arabicPeriod"/>
            </a:pPr>
            <a:r>
              <a:rPr lang="en-AU" dirty="0"/>
              <a:t>‘Truth Hurts’ – </a:t>
            </a:r>
            <a:r>
              <a:rPr lang="en-AU" dirty="0" err="1"/>
              <a:t>Lizzo</a:t>
            </a:r>
            <a:r>
              <a:rPr lang="en-AU" dirty="0"/>
              <a:t> </a:t>
            </a:r>
          </a:p>
          <a:p>
            <a:pPr marL="1371600" lvl="2" indent="-457200">
              <a:spcAft>
                <a:spcPts val="1000"/>
              </a:spcAft>
              <a:buFont typeface="+mj-lt"/>
              <a:buAutoNum type="arabicPeriod"/>
            </a:pPr>
            <a:r>
              <a:rPr lang="en-AU" dirty="0"/>
              <a:t>‘No Guidance’ – Chris Brown ft. Drake</a:t>
            </a:r>
          </a:p>
          <a:p>
            <a:pPr marL="1371600" lvl="2" indent="-457200">
              <a:spcAft>
                <a:spcPts val="1000"/>
              </a:spcAft>
              <a:buFont typeface="+mj-lt"/>
              <a:buAutoNum type="arabicPeriod"/>
            </a:pPr>
            <a:r>
              <a:rPr lang="en-AU" dirty="0"/>
              <a:t>‘Lose You To Love Me’ – Selena Gomez</a:t>
            </a:r>
          </a:p>
          <a:p>
            <a:pPr marL="1371600" lvl="2" indent="-457200">
              <a:spcAft>
                <a:spcPts val="1000"/>
              </a:spcAft>
              <a:buFont typeface="+mj-lt"/>
              <a:buAutoNum type="arabicPeriod"/>
            </a:pPr>
            <a:r>
              <a:rPr lang="en-AU" dirty="0"/>
              <a:t>‘Panini’ – Lil </a:t>
            </a:r>
            <a:r>
              <a:rPr lang="en-AU" dirty="0" err="1"/>
              <a:t>Nas</a:t>
            </a:r>
            <a:r>
              <a:rPr lang="en-AU" dirty="0"/>
              <a:t> X</a:t>
            </a:r>
          </a:p>
          <a:p>
            <a:pPr marL="1371600" lvl="2" indent="-457200">
              <a:spcAft>
                <a:spcPts val="1000"/>
              </a:spcAft>
              <a:buFont typeface="+mj-lt"/>
              <a:buAutoNum type="arabicPeriod"/>
            </a:pPr>
            <a:r>
              <a:rPr lang="en-AU" dirty="0"/>
              <a:t>’10,000 Hours’ – Dan + Shay &amp; Justin Bieber </a:t>
            </a:r>
          </a:p>
          <a:p>
            <a:pPr marL="1371600" lvl="2" indent="-457200">
              <a:spcAft>
                <a:spcPts val="1000"/>
              </a:spcAft>
              <a:buFont typeface="+mj-lt"/>
              <a:buAutoNum type="arabicPeriod"/>
            </a:pPr>
            <a:endParaRPr lang="en-AU" dirty="0"/>
          </a:p>
        </p:txBody>
      </p:sp>
    </p:spTree>
    <p:extLst>
      <p:ext uri="{BB962C8B-B14F-4D97-AF65-F5344CB8AC3E}">
        <p14:creationId xmlns:p14="http://schemas.microsoft.com/office/powerpoint/2010/main" val="30403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dirty="0"/>
              <a:t>#4 – </a:t>
            </a:r>
            <a:r>
              <a:rPr lang="en-AU" i="1" dirty="0"/>
              <a:t>Kraft v Bega </a:t>
            </a:r>
            <a:r>
              <a:rPr lang="en-AU" dirty="0"/>
              <a:t>(cont.)</a:t>
            </a:r>
            <a:endParaRPr lang="en-AU" i="1"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AU" sz="2200" dirty="0">
                <a:latin typeface="Calibri" panose="020F0502020204030204" pitchFamily="34" charset="0"/>
                <a:ea typeface="ＭＳ Ｐゴシック" charset="0"/>
              </a:rPr>
              <a:t>Competing claims with respect to the trade dress </a:t>
            </a:r>
          </a:p>
          <a:p>
            <a:pPr lvl="1">
              <a:buFont typeface="Arial" panose="020B0604020202020204" pitchFamily="34" charset="0"/>
              <a:buChar char="•"/>
            </a:pPr>
            <a:r>
              <a:rPr lang="en-AU" sz="2200" dirty="0">
                <a:latin typeface="Calibri" panose="020F0502020204030204" pitchFamily="34" charset="0"/>
                <a:ea typeface="ＭＳ Ｐゴシック" charset="0"/>
              </a:rPr>
              <a:t>Kraft Australia used the trade dress for many years </a:t>
            </a:r>
          </a:p>
          <a:p>
            <a:pPr lvl="1">
              <a:buFont typeface="Arial" panose="020B0604020202020204" pitchFamily="34" charset="0"/>
              <a:buChar char="•"/>
            </a:pPr>
            <a:r>
              <a:rPr lang="en-AU" sz="2200" dirty="0">
                <a:latin typeface="Calibri" panose="020F0502020204030204" pitchFamily="34" charset="0"/>
                <a:ea typeface="ＭＳ Ｐゴシック" charset="0"/>
              </a:rPr>
              <a:t>Kraft Australia became part of the Mondelez Group. At the same time, there was a purported assignment of the rights in the trade dress to a company in the Kraft Group. Mondelez received a licence back.</a:t>
            </a:r>
          </a:p>
          <a:p>
            <a:pPr lvl="1">
              <a:buFont typeface="Arial" panose="020B0604020202020204" pitchFamily="34" charset="0"/>
              <a:buChar char="•"/>
            </a:pPr>
            <a:r>
              <a:rPr lang="en-AU" sz="2200" dirty="0">
                <a:latin typeface="Calibri" panose="020F0502020204030204" pitchFamily="34" charset="0"/>
                <a:ea typeface="ＭＳ Ｐゴシック" charset="0"/>
              </a:rPr>
              <a:t>Mondelez sold its peanut butter business to Bega in 2017 (included all of its assets )</a:t>
            </a:r>
          </a:p>
          <a:p>
            <a:pPr lvl="1">
              <a:buFont typeface="Arial" panose="020B0604020202020204" pitchFamily="34" charset="0"/>
              <a:buChar char="•"/>
            </a:pPr>
            <a:r>
              <a:rPr lang="en-AU" sz="2200" dirty="0">
                <a:latin typeface="Calibri" panose="020F0502020204030204" pitchFamily="34" charset="0"/>
                <a:ea typeface="ＭＳ Ｐゴシック" charset="0"/>
              </a:rPr>
              <a:t>Kraft said that the goodwill was theirs (through assignment). Bega said that it was theirs through the acquisition of the Mondelez business </a:t>
            </a:r>
          </a:p>
          <a:p>
            <a:pPr lvl="1">
              <a:buFont typeface="Arial" panose="020B0604020202020204" pitchFamily="34" charset="0"/>
              <a:buChar char="•"/>
            </a:pPr>
            <a:r>
              <a:rPr lang="en-AU" sz="2200" dirty="0">
                <a:latin typeface="Calibri" panose="020F0502020204030204" pitchFamily="34" charset="0"/>
                <a:ea typeface="ＭＳ Ｐゴシック" charset="0"/>
              </a:rPr>
              <a:t>The court found for Bega </a:t>
            </a:r>
          </a:p>
          <a:p>
            <a:pPr lvl="1"/>
            <a:endParaRPr lang="en-AU" dirty="0"/>
          </a:p>
        </p:txBody>
      </p:sp>
    </p:spTree>
    <p:extLst>
      <p:ext uri="{BB962C8B-B14F-4D97-AF65-F5344CB8AC3E}">
        <p14:creationId xmlns:p14="http://schemas.microsoft.com/office/powerpoint/2010/main" val="23387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dirty="0"/>
              <a:t>#4 – </a:t>
            </a:r>
            <a:r>
              <a:rPr lang="en-AU" i="1" dirty="0"/>
              <a:t>Kraft v Bega </a:t>
            </a:r>
            <a:r>
              <a:rPr lang="en-AU" dirty="0"/>
              <a:t>(cont.)</a:t>
            </a:r>
            <a:endParaRPr lang="en-AU" i="1"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endParaRPr lang="en-AU" sz="2200" dirty="0">
              <a:latin typeface="Calibri" panose="020F0502020204030204" pitchFamily="34" charset="0"/>
              <a:ea typeface="ＭＳ Ｐゴシック" charset="0"/>
            </a:endParaRPr>
          </a:p>
          <a:p>
            <a:pPr lvl="1">
              <a:buFont typeface="Arial" panose="020B0604020202020204" pitchFamily="34" charset="0"/>
              <a:buChar char="•"/>
            </a:pPr>
            <a:r>
              <a:rPr lang="en-AU" sz="2200" dirty="0">
                <a:latin typeface="Calibri" panose="020F0502020204030204" pitchFamily="34" charset="0"/>
                <a:ea typeface="ＭＳ Ｐゴシック" charset="0"/>
              </a:rPr>
              <a:t>Goodwill in trade dress inseparable from the business which uses it and is not assignable at common law </a:t>
            </a:r>
          </a:p>
          <a:p>
            <a:pPr marL="457200" lvl="1" indent="0">
              <a:buNone/>
            </a:pPr>
            <a:endParaRPr lang="en-AU" sz="2200" dirty="0">
              <a:latin typeface="Calibri" panose="020F0502020204030204" pitchFamily="34" charset="0"/>
              <a:ea typeface="ＭＳ Ｐゴシック" charset="0"/>
            </a:endParaRPr>
          </a:p>
          <a:p>
            <a:pPr lvl="1">
              <a:buFont typeface="Arial" panose="020B0604020202020204" pitchFamily="34" charset="0"/>
              <a:buChar char="•"/>
            </a:pPr>
            <a:r>
              <a:rPr lang="en-AU" sz="2200" dirty="0">
                <a:latin typeface="Calibri" panose="020F0502020204030204" pitchFamily="34" charset="0"/>
                <a:ea typeface="ＭＳ Ｐゴシック" charset="0"/>
              </a:rPr>
              <a:t>Licensing of common law marks not possible </a:t>
            </a:r>
          </a:p>
          <a:p>
            <a:pPr marL="457200" lvl="1" indent="0">
              <a:buNone/>
            </a:pPr>
            <a:endParaRPr lang="en-AU" sz="2200" dirty="0">
              <a:latin typeface="Calibri" panose="020F0502020204030204" pitchFamily="34" charset="0"/>
              <a:ea typeface="ＭＳ Ｐゴシック" charset="0"/>
            </a:endParaRPr>
          </a:p>
          <a:p>
            <a:pPr lvl="1">
              <a:buFont typeface="Arial" panose="020B0604020202020204" pitchFamily="34" charset="0"/>
              <a:buChar char="•"/>
            </a:pPr>
            <a:r>
              <a:rPr lang="en-AU" sz="2200" dirty="0">
                <a:latin typeface="Calibri" panose="020F0502020204030204" pitchFamily="34" charset="0"/>
                <a:ea typeface="ＭＳ Ｐゴシック" charset="0"/>
              </a:rPr>
              <a:t>On appeal </a:t>
            </a:r>
          </a:p>
          <a:p>
            <a:pPr marL="457200" lvl="1" indent="0">
              <a:buNone/>
            </a:pPr>
            <a:endParaRPr lang="en-AU" sz="2200" dirty="0">
              <a:latin typeface="Calibri" panose="020F0502020204030204" pitchFamily="34" charset="0"/>
              <a:ea typeface="ＭＳ Ｐゴシック" charset="0"/>
            </a:endParaRPr>
          </a:p>
          <a:p>
            <a:pPr lvl="1">
              <a:buFont typeface="Arial" panose="020B0604020202020204" pitchFamily="34" charset="0"/>
              <a:buChar char="•"/>
            </a:pPr>
            <a:r>
              <a:rPr lang="en-AU" sz="2200" dirty="0">
                <a:latin typeface="Calibri" panose="020F0502020204030204" pitchFamily="34" charset="0"/>
                <a:ea typeface="ＭＳ Ｐゴシック" charset="0"/>
              </a:rPr>
              <a:t>Registration under the </a:t>
            </a:r>
            <a:r>
              <a:rPr lang="en-AU" sz="2200" i="1" dirty="0">
                <a:latin typeface="Calibri" panose="020F0502020204030204" pitchFamily="34" charset="0"/>
                <a:ea typeface="ＭＳ Ｐゴシック" charset="0"/>
              </a:rPr>
              <a:t>Trade Marks Act</a:t>
            </a:r>
            <a:r>
              <a:rPr lang="en-AU" sz="2200" dirty="0">
                <a:latin typeface="Calibri" panose="020F0502020204030204" pitchFamily="34" charset="0"/>
                <a:ea typeface="ＭＳ Ｐゴシック" charset="0"/>
              </a:rPr>
              <a:t> 1995 overcomes these issues </a:t>
            </a:r>
          </a:p>
          <a:p>
            <a:pPr lvl="1"/>
            <a:endParaRPr lang="en-AU" dirty="0"/>
          </a:p>
        </p:txBody>
      </p:sp>
    </p:spTree>
    <p:extLst>
      <p:ext uri="{BB962C8B-B14F-4D97-AF65-F5344CB8AC3E}">
        <p14:creationId xmlns:p14="http://schemas.microsoft.com/office/powerpoint/2010/main" val="345061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 – IPH merger with Xenith</a:t>
            </a:r>
          </a:p>
        </p:txBody>
      </p:sp>
      <p:sp>
        <p:nvSpPr>
          <p:cNvPr id="3" name="Content Placeholder 2"/>
          <p:cNvSpPr>
            <a:spLocks noGrp="1"/>
          </p:cNvSpPr>
          <p:nvPr>
            <p:ph idx="1"/>
          </p:nvPr>
        </p:nvSpPr>
        <p:spPr/>
        <p:txBody>
          <a:bodyPr/>
          <a:lstStyle/>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018F19E8-22D5-4472-B3EE-61B48530AD95}"/>
              </a:ext>
            </a:extLst>
          </p:cNvPr>
          <p:cNvSpPr txBox="1">
            <a:spLocks/>
          </p:cNvSpPr>
          <p:nvPr/>
        </p:nvSpPr>
        <p:spPr>
          <a:xfrm>
            <a:off x="446856" y="1628800"/>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AU" dirty="0">
                <a:latin typeface="Calibri" panose="020F0502020204030204" pitchFamily="34" charset="0"/>
                <a:ea typeface="ＭＳ Ｐゴシック" charset="0"/>
              </a:rPr>
              <a:t>First public listing IPH Limited (</a:t>
            </a:r>
            <a:r>
              <a:rPr lang="en-AU" dirty="0" err="1">
                <a:latin typeface="Calibri" panose="020F0502020204030204" pitchFamily="34" charset="0"/>
                <a:ea typeface="ＭＳ Ｐゴシック" charset="0"/>
              </a:rPr>
              <a:t>Spruson</a:t>
            </a:r>
            <a:r>
              <a:rPr lang="en-AU" dirty="0">
                <a:latin typeface="Calibri" panose="020F0502020204030204" pitchFamily="34" charset="0"/>
                <a:ea typeface="ＭＳ Ｐゴシック" charset="0"/>
              </a:rPr>
              <a:t> and Ferguson) 2015</a:t>
            </a:r>
          </a:p>
          <a:p>
            <a:pPr lvl="1">
              <a:buFont typeface="Arial" panose="020B0604020202020204" pitchFamily="34" charset="0"/>
              <a:buChar char="•"/>
            </a:pPr>
            <a:r>
              <a:rPr lang="en-AU" dirty="0">
                <a:latin typeface="Calibri" panose="020F0502020204030204" pitchFamily="34" charset="0"/>
                <a:ea typeface="ＭＳ Ｐゴシック" charset="0"/>
              </a:rPr>
              <a:t>Second public listing Xenith Limited (</a:t>
            </a:r>
            <a:r>
              <a:rPr lang="en-AU" dirty="0" err="1">
                <a:latin typeface="Calibri" panose="020F0502020204030204" pitchFamily="34" charset="0"/>
                <a:ea typeface="ＭＳ Ｐゴシック" charset="0"/>
              </a:rPr>
              <a:t>Shelston</a:t>
            </a:r>
            <a:r>
              <a:rPr lang="en-AU" dirty="0">
                <a:latin typeface="Calibri" panose="020F0502020204030204" pitchFamily="34" charset="0"/>
                <a:ea typeface="ＭＳ Ｐゴシック" charset="0"/>
              </a:rPr>
              <a:t> Waters) 2015</a:t>
            </a:r>
          </a:p>
          <a:p>
            <a:pPr lvl="1">
              <a:buFont typeface="Arial" panose="020B0604020202020204" pitchFamily="34" charset="0"/>
              <a:buChar char="•"/>
            </a:pPr>
            <a:r>
              <a:rPr lang="en-AU" dirty="0">
                <a:latin typeface="Calibri" panose="020F0502020204030204" pitchFamily="34" charset="0"/>
                <a:ea typeface="ＭＳ Ｐゴシック" charset="0"/>
              </a:rPr>
              <a:t>Third public listing </a:t>
            </a:r>
            <a:r>
              <a:rPr lang="en-AU" dirty="0" err="1">
                <a:latin typeface="Calibri" panose="020F0502020204030204" pitchFamily="34" charset="0"/>
                <a:ea typeface="ＭＳ Ｐゴシック" charset="0"/>
              </a:rPr>
              <a:t>Qantm</a:t>
            </a:r>
            <a:r>
              <a:rPr lang="en-AU" dirty="0">
                <a:latin typeface="Calibri" panose="020F0502020204030204" pitchFamily="34" charset="0"/>
                <a:ea typeface="ＭＳ Ｐゴシック" charset="0"/>
              </a:rPr>
              <a:t> Limited (DCC, Freehills Patent Attorneys) 2016</a:t>
            </a:r>
          </a:p>
          <a:p>
            <a:pPr lvl="1">
              <a:buFont typeface="Arial" panose="020B0604020202020204" pitchFamily="34" charset="0"/>
              <a:buChar char="•"/>
            </a:pPr>
            <a:r>
              <a:rPr lang="en-AU" dirty="0">
                <a:latin typeface="Calibri" panose="020F0502020204030204" pitchFamily="34" charset="0"/>
                <a:ea typeface="ＭＳ Ｐゴシック" charset="0"/>
              </a:rPr>
              <a:t>IPH first acquired </a:t>
            </a:r>
            <a:r>
              <a:rPr lang="en-AU" dirty="0" err="1">
                <a:latin typeface="Calibri" panose="020F0502020204030204" pitchFamily="34" charset="0"/>
                <a:ea typeface="ＭＳ Ｐゴシック" charset="0"/>
              </a:rPr>
              <a:t>Pizzeys</a:t>
            </a:r>
            <a:r>
              <a:rPr lang="en-AU" dirty="0">
                <a:latin typeface="Calibri" panose="020F0502020204030204" pitchFamily="34" charset="0"/>
                <a:ea typeface="ＭＳ Ｐゴシック" charset="0"/>
              </a:rPr>
              <a:t> 2015. Then </a:t>
            </a:r>
            <a:r>
              <a:rPr lang="en-AU" dirty="0" err="1">
                <a:latin typeface="Calibri" panose="020F0502020204030204" pitchFamily="34" charset="0"/>
                <a:ea typeface="ＭＳ Ｐゴシック" charset="0"/>
              </a:rPr>
              <a:t>Callinans</a:t>
            </a:r>
            <a:r>
              <a:rPr lang="en-AU" dirty="0">
                <a:latin typeface="Calibri" panose="020F0502020204030204" pitchFamily="34" charset="0"/>
                <a:ea typeface="ＭＳ Ｐゴシック" charset="0"/>
              </a:rPr>
              <a:t> (2015), </a:t>
            </a:r>
            <a:r>
              <a:rPr lang="en-AU" dirty="0" err="1">
                <a:latin typeface="Calibri" panose="020F0502020204030204" pitchFamily="34" charset="0"/>
                <a:ea typeface="ＭＳ Ｐゴシック" charset="0"/>
              </a:rPr>
              <a:t>Cullens</a:t>
            </a:r>
            <a:r>
              <a:rPr lang="en-AU" dirty="0">
                <a:latin typeface="Calibri" panose="020F0502020204030204" pitchFamily="34" charset="0"/>
                <a:ea typeface="ＭＳ Ｐゴシック" charset="0"/>
              </a:rPr>
              <a:t> (2016), Fisher Adams Kelly (2017), AJ Park (2017) – tried buying </a:t>
            </a:r>
            <a:r>
              <a:rPr lang="en-AU" dirty="0" err="1">
                <a:latin typeface="Calibri" panose="020F0502020204030204" pitchFamily="34" charset="0"/>
                <a:ea typeface="ＭＳ Ｐゴシック" charset="0"/>
              </a:rPr>
              <a:t>Qantum</a:t>
            </a:r>
            <a:r>
              <a:rPr lang="en-AU" dirty="0">
                <a:latin typeface="Calibri" panose="020F0502020204030204" pitchFamily="34" charset="0"/>
                <a:ea typeface="ＭＳ Ｐゴシック" charset="0"/>
              </a:rPr>
              <a:t> (2018), Xenith (15 August 2019)</a:t>
            </a:r>
          </a:p>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215695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 – IPH merger with Xenith (cont.)</a:t>
            </a:r>
          </a:p>
        </p:txBody>
      </p:sp>
      <p:sp>
        <p:nvSpPr>
          <p:cNvPr id="3" name="Content Placeholder 2"/>
          <p:cNvSpPr>
            <a:spLocks noGrp="1"/>
          </p:cNvSpPr>
          <p:nvPr>
            <p:ph idx="1"/>
          </p:nvPr>
        </p:nvSpPr>
        <p:spPr/>
        <p:txBody>
          <a:bodyPr/>
          <a:lstStyle/>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67B91DDC-8B45-498D-A4FD-88EDBE70673C}"/>
              </a:ext>
            </a:extLst>
          </p:cNvPr>
          <p:cNvSpPr txBox="1">
            <a:spLocks/>
          </p:cNvSpPr>
          <p:nvPr/>
        </p:nvSpPr>
        <p:spPr>
          <a:xfrm>
            <a:off x="446856" y="1628800"/>
            <a:ext cx="8229600" cy="4525963"/>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AU" dirty="0">
                <a:latin typeface="Calibri" panose="020F0502020204030204" pitchFamily="34" charset="0"/>
                <a:ea typeface="ＭＳ Ｐゴシック" charset="0"/>
              </a:rPr>
              <a:t>Xenith in the meantime progressively purchased Glasshouse Advisory, Griffith Hack and Watermark</a:t>
            </a:r>
          </a:p>
          <a:p>
            <a:pPr lvl="1">
              <a:buFont typeface="Arial" panose="020B0604020202020204" pitchFamily="34" charset="0"/>
              <a:buChar char="•"/>
            </a:pPr>
            <a:endParaRPr lang="en-AU" dirty="0">
              <a:latin typeface="Calibri" panose="020F0502020204030204" pitchFamily="34" charset="0"/>
              <a:ea typeface="ＭＳ Ｐゴシック" charset="0"/>
            </a:endParaRPr>
          </a:p>
          <a:p>
            <a:pPr lvl="1">
              <a:buFont typeface="Arial" panose="020B0604020202020204" pitchFamily="34" charset="0"/>
              <a:buChar char="•"/>
            </a:pPr>
            <a:r>
              <a:rPr lang="en-AU" dirty="0">
                <a:latin typeface="Calibri" panose="020F0502020204030204" pitchFamily="34" charset="0"/>
                <a:ea typeface="ＭＳ Ｐゴシック" charset="0"/>
              </a:rPr>
              <a:t>IPH therefore now comprises: </a:t>
            </a:r>
          </a:p>
          <a:p>
            <a:pPr lvl="1"/>
            <a:endParaRPr lang="en-AU" dirty="0">
              <a:latin typeface="Calibri" panose="020F0502020204030204" pitchFamily="34" charset="0"/>
              <a:ea typeface="ＭＳ Ｐゴシック" charset="0"/>
            </a:endParaRPr>
          </a:p>
          <a:p>
            <a:pPr lvl="2"/>
            <a:r>
              <a:rPr lang="en-AU" dirty="0" err="1">
                <a:latin typeface="Calibri" panose="020F0502020204030204" pitchFamily="34" charset="0"/>
                <a:ea typeface="ＭＳ Ｐゴシック" charset="0"/>
              </a:rPr>
              <a:t>Spruson</a:t>
            </a:r>
            <a:r>
              <a:rPr lang="en-AU" dirty="0">
                <a:latin typeface="Calibri" panose="020F0502020204030204" pitchFamily="34" charset="0"/>
                <a:ea typeface="ＭＳ Ｐゴシック" charset="0"/>
              </a:rPr>
              <a:t> &amp; Ferguson</a:t>
            </a:r>
          </a:p>
          <a:p>
            <a:pPr lvl="2"/>
            <a:r>
              <a:rPr lang="en-AU" dirty="0">
                <a:latin typeface="Calibri" panose="020F0502020204030204" pitchFamily="34" charset="0"/>
                <a:ea typeface="ＭＳ Ｐゴシック" charset="0"/>
              </a:rPr>
              <a:t>Griffith Hack </a:t>
            </a:r>
          </a:p>
          <a:p>
            <a:pPr lvl="2"/>
            <a:r>
              <a:rPr lang="en-AU" dirty="0">
                <a:latin typeface="Calibri" panose="020F0502020204030204" pitchFamily="34" charset="0"/>
                <a:ea typeface="ＭＳ Ｐゴシック" charset="0"/>
              </a:rPr>
              <a:t>Watermark </a:t>
            </a:r>
          </a:p>
          <a:p>
            <a:pPr lvl="2"/>
            <a:r>
              <a:rPr lang="en-AU" dirty="0" err="1">
                <a:latin typeface="Calibri" panose="020F0502020204030204" pitchFamily="34" charset="0"/>
                <a:ea typeface="ＭＳ Ｐゴシック" charset="0"/>
              </a:rPr>
              <a:t>Shelstons</a:t>
            </a:r>
            <a:endParaRPr lang="en-AU" dirty="0">
              <a:latin typeface="Calibri" panose="020F0502020204030204" pitchFamily="34" charset="0"/>
              <a:ea typeface="ＭＳ Ｐゴシック" charset="0"/>
            </a:endParaRPr>
          </a:p>
          <a:p>
            <a:pPr lvl="2"/>
            <a:r>
              <a:rPr lang="en-AU" dirty="0">
                <a:latin typeface="Calibri" panose="020F0502020204030204" pitchFamily="34" charset="0"/>
                <a:ea typeface="ＭＳ Ｐゴシック" charset="0"/>
              </a:rPr>
              <a:t>AJ Park </a:t>
            </a:r>
          </a:p>
          <a:p>
            <a:pPr lvl="2"/>
            <a:r>
              <a:rPr lang="en-AU" dirty="0" err="1">
                <a:latin typeface="Calibri" panose="020F0502020204030204" pitchFamily="34" charset="0"/>
                <a:ea typeface="ＭＳ Ｐゴシック" charset="0"/>
              </a:rPr>
              <a:t>Cullens</a:t>
            </a:r>
            <a:endParaRPr lang="en-AU" dirty="0">
              <a:latin typeface="Calibri" panose="020F0502020204030204" pitchFamily="34" charset="0"/>
              <a:ea typeface="ＭＳ Ｐゴシック" charset="0"/>
            </a:endParaRPr>
          </a:p>
          <a:p>
            <a:pPr lvl="2"/>
            <a:r>
              <a:rPr lang="en-AU" dirty="0" err="1">
                <a:latin typeface="Calibri" panose="020F0502020204030204" pitchFamily="34" charset="0"/>
                <a:ea typeface="ＭＳ Ｐゴシック" charset="0"/>
              </a:rPr>
              <a:t>Pizzeys</a:t>
            </a:r>
            <a:endParaRPr lang="en-AU" dirty="0">
              <a:latin typeface="Calibri" panose="020F0502020204030204" pitchFamily="34" charset="0"/>
              <a:ea typeface="ＭＳ Ｐゴシック" charset="0"/>
            </a:endParaRPr>
          </a:p>
          <a:p>
            <a:pPr lvl="2"/>
            <a:r>
              <a:rPr lang="en-AU" dirty="0">
                <a:latin typeface="Calibri" panose="020F0502020204030204" pitchFamily="34" charset="0"/>
                <a:ea typeface="ＭＳ Ｐゴシック" charset="0"/>
              </a:rPr>
              <a:t>Fisher Adams Kelly </a:t>
            </a:r>
          </a:p>
          <a:p>
            <a:pPr lvl="2"/>
            <a:r>
              <a:rPr lang="en-AU" dirty="0" err="1">
                <a:latin typeface="Calibri" panose="020F0502020204030204" pitchFamily="34" charset="0"/>
                <a:ea typeface="ＭＳ Ｐゴシック" charset="0"/>
              </a:rPr>
              <a:t>Callinans</a:t>
            </a:r>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1190793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 – IPH merger with Xenith (cont.)</a:t>
            </a:r>
          </a:p>
        </p:txBody>
      </p:sp>
      <p:sp>
        <p:nvSpPr>
          <p:cNvPr id="3" name="Content Placeholder 2"/>
          <p:cNvSpPr>
            <a:spLocks noGrp="1"/>
          </p:cNvSpPr>
          <p:nvPr>
            <p:ph idx="1"/>
          </p:nvPr>
        </p:nvSpPr>
        <p:spPr/>
        <p:txBody>
          <a:bodyPr/>
          <a:lstStyle/>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pPr marL="457200" lvl="1" indent="0">
              <a:spcAft>
                <a:spcPts val="1000"/>
              </a:spcAft>
              <a:buNone/>
            </a:pPr>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67B91DDC-8B45-498D-A4FD-88EDBE70673C}"/>
              </a:ext>
            </a:extLst>
          </p:cNvPr>
          <p:cNvSpPr txBox="1">
            <a:spLocks/>
          </p:cNvSpPr>
          <p:nvPr/>
        </p:nvSpPr>
        <p:spPr>
          <a:xfrm>
            <a:off x="446856" y="1628800"/>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AU" dirty="0">
              <a:latin typeface="Calibri" panose="020F0502020204030204" pitchFamily="34" charset="0"/>
              <a:ea typeface="ＭＳ Ｐゴシック" charset="0"/>
            </a:endParaRPr>
          </a:p>
          <a:p>
            <a:pPr lvl="1">
              <a:buFont typeface="Arial" panose="020B0604020202020204" pitchFamily="34" charset="0"/>
              <a:buChar char="•"/>
            </a:pPr>
            <a:r>
              <a:rPr lang="en-AU" dirty="0">
                <a:latin typeface="Calibri" panose="020F0502020204030204" pitchFamily="34" charset="0"/>
                <a:ea typeface="ＭＳ Ｐゴシック" charset="0"/>
              </a:rPr>
              <a:t>Market capitalisation of IPH about $1.9 billion </a:t>
            </a:r>
          </a:p>
          <a:p>
            <a:pPr lvl="1">
              <a:buFont typeface="Arial" panose="020B0604020202020204" pitchFamily="34" charset="0"/>
              <a:buChar char="•"/>
            </a:pPr>
            <a:r>
              <a:rPr lang="en-AU" dirty="0" err="1">
                <a:latin typeface="Calibri" panose="020F0502020204030204" pitchFamily="34" charset="0"/>
                <a:ea typeface="ＭＳ Ｐゴシック" charset="0"/>
              </a:rPr>
              <a:t>Qantm</a:t>
            </a:r>
            <a:r>
              <a:rPr lang="en-AU" dirty="0">
                <a:latin typeface="Calibri" panose="020F0502020204030204" pitchFamily="34" charset="0"/>
                <a:ea typeface="ＭＳ Ｐゴシック" charset="0"/>
              </a:rPr>
              <a:t> and Xenith announced merger discussions in 2019</a:t>
            </a:r>
          </a:p>
          <a:p>
            <a:pPr lvl="1">
              <a:buFont typeface="Arial" panose="020B0604020202020204" pitchFamily="34" charset="0"/>
              <a:buChar char="•"/>
            </a:pPr>
            <a:r>
              <a:rPr lang="en-AU" dirty="0">
                <a:latin typeface="Calibri" panose="020F0502020204030204" pitchFamily="34" charset="0"/>
                <a:ea typeface="ＭＳ Ｐゴシック" charset="0"/>
              </a:rPr>
              <a:t>IPH purchased blocking stake</a:t>
            </a:r>
          </a:p>
          <a:p>
            <a:pPr lvl="1">
              <a:buFont typeface="Arial" panose="020B0604020202020204" pitchFamily="34" charset="0"/>
              <a:buChar char="•"/>
            </a:pPr>
            <a:r>
              <a:rPr lang="en-AU" dirty="0">
                <a:latin typeface="Calibri" panose="020F0502020204030204" pitchFamily="34" charset="0"/>
                <a:ea typeface="ＭＳ Ｐゴシック" charset="0"/>
              </a:rPr>
              <a:t>Ultimately IPH successful in acquiring Xenith </a:t>
            </a:r>
          </a:p>
          <a:p>
            <a:pPr lvl="1">
              <a:buFont typeface="Arial" panose="020B0604020202020204" pitchFamily="34" charset="0"/>
              <a:buChar char="•"/>
            </a:pPr>
            <a:r>
              <a:rPr lang="en-AU" dirty="0" err="1">
                <a:latin typeface="Calibri" panose="020F0502020204030204" pitchFamily="34" charset="0"/>
                <a:ea typeface="ＭＳ Ｐゴシック" charset="0"/>
              </a:rPr>
              <a:t>Qantm</a:t>
            </a:r>
            <a:r>
              <a:rPr lang="en-AU" dirty="0">
                <a:latin typeface="Calibri" panose="020F0502020204030204" pitchFamily="34" charset="0"/>
                <a:ea typeface="ＭＳ Ｐゴシック" charset="0"/>
              </a:rPr>
              <a:t> left out in the cold. Market capitalisation 176 million and a P/E ratio of 15 </a:t>
            </a:r>
          </a:p>
          <a:p>
            <a:pPr lvl="1">
              <a:buFont typeface="Arial" panose="020B0604020202020204" pitchFamily="34" charset="0"/>
              <a:buChar char="•"/>
            </a:pPr>
            <a:r>
              <a:rPr lang="en-AU" dirty="0">
                <a:latin typeface="Calibri" panose="020F0502020204030204" pitchFamily="34" charset="0"/>
                <a:ea typeface="ＭＳ Ｐゴシック" charset="0"/>
              </a:rPr>
              <a:t>IPH P/E ratio: 32</a:t>
            </a:r>
          </a:p>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1336228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 – </a:t>
            </a:r>
            <a:r>
              <a:rPr lang="en-AU" i="1" dirty="0"/>
              <a:t>Encompass v InfoTrack</a:t>
            </a:r>
            <a:r>
              <a:rPr lang="en-AU" dirty="0"/>
              <a:t> </a:t>
            </a:r>
          </a:p>
        </p:txBody>
      </p:sp>
      <p:sp>
        <p:nvSpPr>
          <p:cNvPr id="3" name="Content Placeholder 2"/>
          <p:cNvSpPr>
            <a:spLocks noGrp="1"/>
          </p:cNvSpPr>
          <p:nvPr>
            <p:ph idx="1"/>
          </p:nvPr>
        </p:nvSpPr>
        <p:spPr/>
        <p:txBody>
          <a:bodyPr/>
          <a:lstStyle/>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FB2DB039-1C7C-4855-9319-6AC1ABD8CDF7}"/>
              </a:ext>
            </a:extLst>
          </p:cNvPr>
          <p:cNvSpPr txBox="1">
            <a:spLocks/>
          </p:cNvSpPr>
          <p:nvPr/>
        </p:nvSpPr>
        <p:spPr>
          <a:xfrm>
            <a:off x="467544" y="1700808"/>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AU" sz="2000" b="1" i="1" dirty="0">
                <a:latin typeface="Calibri" panose="020F0502020204030204" pitchFamily="34" charset="0"/>
                <a:ea typeface="ＭＳ Ｐゴシック" charset="0"/>
              </a:rPr>
              <a:t>Encompass Corporation Pty Ltd v InfoTrack Pty Ltd </a:t>
            </a:r>
            <a:r>
              <a:rPr lang="en-AU" sz="2000" b="1" dirty="0">
                <a:latin typeface="Calibri" panose="020F0502020204030204" pitchFamily="34" charset="0"/>
                <a:ea typeface="ＭＳ Ｐゴシック" charset="0"/>
              </a:rPr>
              <a:t>[2019] FCAFC 161</a:t>
            </a:r>
          </a:p>
          <a:p>
            <a:pPr marL="457200" lvl="1" indent="0">
              <a:buNone/>
            </a:pPr>
            <a:endParaRPr lang="en-AU" sz="2000" b="1" dirty="0">
              <a:latin typeface="Calibri" panose="020F0502020204030204" pitchFamily="34" charset="0"/>
              <a:ea typeface="ＭＳ Ｐゴシック" charset="0"/>
            </a:endParaRPr>
          </a:p>
          <a:p>
            <a:pPr lvl="1">
              <a:buFont typeface="Arial" panose="020B0604020202020204" pitchFamily="34" charset="0"/>
              <a:buChar char="•"/>
            </a:pPr>
            <a:r>
              <a:rPr lang="en-AU" dirty="0">
                <a:latin typeface="Calibri" panose="020F0502020204030204" pitchFamily="34" charset="0"/>
                <a:ea typeface="ＭＳ Ｐゴシック" charset="0"/>
              </a:rPr>
              <a:t>Full Court of Federal Court – five judges</a:t>
            </a:r>
          </a:p>
          <a:p>
            <a:pPr lvl="1">
              <a:buFont typeface="Arial" panose="020B0604020202020204" pitchFamily="34" charset="0"/>
              <a:buChar char="•"/>
            </a:pPr>
            <a:r>
              <a:rPr lang="en-AU" dirty="0">
                <a:latin typeface="Calibri" panose="020F0502020204030204" pitchFamily="34" charset="0"/>
                <a:ea typeface="ＭＳ Ｐゴシック" charset="0"/>
              </a:rPr>
              <a:t>Interveners – IP Australia and IPTA</a:t>
            </a:r>
          </a:p>
          <a:p>
            <a:pPr lvl="1">
              <a:buFont typeface="Arial" panose="020B0604020202020204" pitchFamily="34" charset="0"/>
              <a:buChar char="•"/>
            </a:pPr>
            <a:r>
              <a:rPr lang="en-AU" dirty="0">
                <a:latin typeface="Calibri" panose="020F0502020204030204" pitchFamily="34" charset="0"/>
                <a:ea typeface="ＭＳ Ｐゴシック" charset="0"/>
              </a:rPr>
              <a:t>Build up was for a major review of Manner of Manufacture </a:t>
            </a:r>
          </a:p>
          <a:p>
            <a:pPr lvl="1">
              <a:buFont typeface="Arial" panose="020B0604020202020204" pitchFamily="34" charset="0"/>
              <a:buChar char="•"/>
            </a:pPr>
            <a:r>
              <a:rPr lang="en-AU" dirty="0">
                <a:latin typeface="Calibri" panose="020F0502020204030204" pitchFamily="34" charset="0"/>
                <a:ea typeface="ＭＳ Ｐゴシック" charset="0"/>
              </a:rPr>
              <a:t>Did not eventuate </a:t>
            </a:r>
          </a:p>
          <a:p>
            <a:pPr lvl="1">
              <a:buFont typeface="Arial" panose="020B0604020202020204" pitchFamily="34" charset="0"/>
              <a:buChar char="•"/>
            </a:pPr>
            <a:r>
              <a:rPr lang="en-AU" dirty="0">
                <a:latin typeface="Calibri" panose="020F0502020204030204" pitchFamily="34" charset="0"/>
                <a:ea typeface="ＭＳ Ｐゴシック" charset="0"/>
              </a:rPr>
              <a:t>Confirmation of Research Affiliates and RPL Central decisions</a:t>
            </a:r>
          </a:p>
          <a:p>
            <a:pPr lvl="1">
              <a:buFont typeface="Arial" panose="020B0604020202020204" pitchFamily="34" charset="0"/>
              <a:buChar char="•"/>
            </a:pPr>
            <a:r>
              <a:rPr lang="en-AU" dirty="0">
                <a:latin typeface="Calibri" panose="020F0502020204030204" pitchFamily="34" charset="0"/>
                <a:ea typeface="ＭＳ Ｐゴシック" charset="0"/>
              </a:rPr>
              <a:t>Ingenuity test of IP Australia not addressed </a:t>
            </a:r>
          </a:p>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239486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 – </a:t>
            </a:r>
            <a:r>
              <a:rPr lang="en-AU" i="1" dirty="0"/>
              <a:t>Encompass v InfoTrack</a:t>
            </a:r>
            <a:r>
              <a:rPr lang="en-AU" dirty="0"/>
              <a:t> </a:t>
            </a:r>
          </a:p>
        </p:txBody>
      </p:sp>
      <p:sp>
        <p:nvSpPr>
          <p:cNvPr id="4" name="Content Placeholder 2">
            <a:extLst>
              <a:ext uri="{FF2B5EF4-FFF2-40B4-BE49-F238E27FC236}">
                <a16:creationId xmlns:a16="http://schemas.microsoft.com/office/drawing/2014/main" id="{FB2DB039-1C7C-4855-9319-6AC1ABD8CDF7}"/>
              </a:ext>
            </a:extLst>
          </p:cNvPr>
          <p:cNvSpPr txBox="1">
            <a:spLocks/>
          </p:cNvSpPr>
          <p:nvPr/>
        </p:nvSpPr>
        <p:spPr>
          <a:xfrm>
            <a:off x="468295" y="2051955"/>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AU" dirty="0">
              <a:latin typeface="Calibri" panose="020F0502020204030204" pitchFamily="34" charset="0"/>
              <a:ea typeface="ＭＳ Ｐゴシック" charset="0"/>
            </a:endParaRPr>
          </a:p>
          <a:p>
            <a:endParaRPr lang="en-AU" dirty="0"/>
          </a:p>
        </p:txBody>
      </p:sp>
      <p:sp>
        <p:nvSpPr>
          <p:cNvPr id="7" name="Content Placeholder 2">
            <a:extLst>
              <a:ext uri="{FF2B5EF4-FFF2-40B4-BE49-F238E27FC236}">
                <a16:creationId xmlns:a16="http://schemas.microsoft.com/office/drawing/2014/main" id="{2D9E500B-AD8A-4AAE-A52F-02E9B377D28B}"/>
              </a:ext>
            </a:extLst>
          </p:cNvPr>
          <p:cNvSpPr txBox="1">
            <a:spLocks/>
          </p:cNvSpPr>
          <p:nvPr/>
        </p:nvSpPr>
        <p:spPr>
          <a:xfrm>
            <a:off x="467544" y="1700808"/>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AU" sz="2000" b="1" dirty="0">
                <a:latin typeface="Calibri" panose="020F0502020204030204" pitchFamily="34" charset="0"/>
                <a:ea typeface="ＭＳ Ｐゴシック" charset="0"/>
              </a:rPr>
              <a:t>IPTA Submission:</a:t>
            </a:r>
          </a:p>
          <a:p>
            <a:pPr marL="457200" lvl="1" indent="0">
              <a:buNone/>
            </a:pPr>
            <a:endParaRPr lang="en-AU" dirty="0">
              <a:latin typeface="Calibri" panose="020F0502020204030204" pitchFamily="34" charset="0"/>
              <a:ea typeface="ＭＳ Ｐゴシック" charset="0"/>
            </a:endParaRPr>
          </a:p>
          <a:p>
            <a:pPr marL="457200" lvl="1" indent="0">
              <a:buNone/>
            </a:pPr>
            <a:r>
              <a:rPr lang="en-AU" dirty="0">
                <a:latin typeface="Calibri" panose="020F0502020204030204" pitchFamily="34" charset="0"/>
                <a:ea typeface="ＭＳ Ｐゴシック" charset="0"/>
              </a:rPr>
              <a:t>“In the context of computer-implemented methods…a key consideration will be whether the alleged ingenuity resides in the way in which the method is implemented in the computer (in which case, the alleged invention </a:t>
            </a:r>
            <a:r>
              <a:rPr lang="en-AU" i="1" dirty="0">
                <a:latin typeface="Calibri" panose="020F0502020204030204" pitchFamily="34" charset="0"/>
                <a:ea typeface="ＭＳ Ｐゴシック" charset="0"/>
              </a:rPr>
              <a:t>may</a:t>
            </a:r>
            <a:r>
              <a:rPr lang="en-AU" dirty="0">
                <a:latin typeface="Calibri" panose="020F0502020204030204" pitchFamily="34" charset="0"/>
                <a:ea typeface="ＭＳ Ｐゴシック" charset="0"/>
              </a:rPr>
              <a:t> be patentable) or whether the ingenuity lies only in an unpatentable method or scheme (in which case, the alleged invention will </a:t>
            </a:r>
            <a:r>
              <a:rPr lang="en-AU" i="1" dirty="0">
                <a:latin typeface="Calibri" panose="020F0502020204030204" pitchFamily="34" charset="0"/>
                <a:ea typeface="ＭＳ Ｐゴシック" charset="0"/>
              </a:rPr>
              <a:t>not </a:t>
            </a:r>
            <a:r>
              <a:rPr lang="en-AU" dirty="0">
                <a:latin typeface="Calibri" panose="020F0502020204030204" pitchFamily="34" charset="0"/>
                <a:ea typeface="ＭＳ Ｐゴシック" charset="0"/>
              </a:rPr>
              <a:t>be patentable) “</a:t>
            </a:r>
          </a:p>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3464148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 – </a:t>
            </a:r>
            <a:r>
              <a:rPr lang="en-AU" i="1" dirty="0"/>
              <a:t>Encompass v InfoTrack</a:t>
            </a:r>
            <a:r>
              <a:rPr lang="en-AU" dirty="0"/>
              <a:t> </a:t>
            </a:r>
          </a:p>
        </p:txBody>
      </p:sp>
      <p:sp>
        <p:nvSpPr>
          <p:cNvPr id="3" name="Content Placeholder 2"/>
          <p:cNvSpPr>
            <a:spLocks noGrp="1"/>
          </p:cNvSpPr>
          <p:nvPr>
            <p:ph idx="1"/>
          </p:nvPr>
        </p:nvSpPr>
        <p:spPr/>
        <p:txBody>
          <a:bodyPr>
            <a:normAutofit fontScale="92500" lnSpcReduction="10000"/>
          </a:bodyPr>
          <a:lstStyle/>
          <a:p>
            <a:pPr marL="457200" lvl="1" indent="0">
              <a:spcAft>
                <a:spcPts val="1000"/>
              </a:spcAft>
              <a:buNone/>
            </a:pPr>
            <a:r>
              <a:rPr lang="en-AU" b="1" dirty="0">
                <a:latin typeface="Calibri" panose="020F0502020204030204" pitchFamily="34" charset="0"/>
                <a:ea typeface="ＭＳ Ｐゴシック" charset="0"/>
              </a:rPr>
              <a:t>Summarised form of method claim:</a:t>
            </a:r>
          </a:p>
          <a:p>
            <a:pPr marL="914400" lvl="1" indent="-457200">
              <a:spcAft>
                <a:spcPts val="1000"/>
              </a:spcAft>
              <a:buAutoNum type="alphaLcParenBoth"/>
            </a:pPr>
            <a:r>
              <a:rPr lang="en-AU" sz="2100" dirty="0">
                <a:latin typeface="Calibri" panose="020F0502020204030204" pitchFamily="34" charset="0"/>
                <a:ea typeface="ＭＳ Ｐゴシック" charset="0"/>
              </a:rPr>
              <a:t>generating a network representation by querying remote data sources; </a:t>
            </a:r>
          </a:p>
          <a:p>
            <a:pPr marL="914400" lvl="1" indent="-457200">
              <a:spcAft>
                <a:spcPts val="1000"/>
              </a:spcAft>
              <a:buAutoNum type="alphaLcParenBoth"/>
            </a:pPr>
            <a:r>
              <a:rPr lang="en-AU" sz="2100" dirty="0">
                <a:latin typeface="Calibri" panose="020F0502020204030204" pitchFamily="34" charset="0"/>
                <a:ea typeface="ＭＳ Ｐゴシック" charset="0"/>
              </a:rPr>
              <a:t>causing the network representation to be displayed to a user; </a:t>
            </a:r>
          </a:p>
          <a:p>
            <a:pPr marL="914400" lvl="1" indent="-457200">
              <a:spcAft>
                <a:spcPts val="1000"/>
              </a:spcAft>
              <a:buAutoNum type="alphaLcParenBoth"/>
            </a:pPr>
            <a:r>
              <a:rPr lang="en-AU" sz="2100" dirty="0">
                <a:latin typeface="Calibri" panose="020F0502020204030204" pitchFamily="34" charset="0"/>
                <a:ea typeface="ＭＳ Ｐゴシック" charset="0"/>
              </a:rPr>
              <a:t>in response to user input commands, determining at least one user-selected node corresponding to a user-selected entity; </a:t>
            </a:r>
          </a:p>
          <a:p>
            <a:pPr marL="914400" lvl="1" indent="-457200">
              <a:spcAft>
                <a:spcPts val="1000"/>
              </a:spcAft>
              <a:buAutoNum type="alphaLcParenBoth"/>
            </a:pPr>
            <a:r>
              <a:rPr lang="en-AU" sz="2100" dirty="0">
                <a:latin typeface="Calibri" panose="020F0502020204030204" pitchFamily="34" charset="0"/>
                <a:ea typeface="ＭＳ Ｐゴシック" charset="0"/>
              </a:rPr>
              <a:t>determining at least one search to be performed in respect of the corresponding entity associated with the (at least one) selected node; </a:t>
            </a:r>
          </a:p>
          <a:p>
            <a:pPr marL="914400" lvl="1" indent="-457200">
              <a:spcAft>
                <a:spcPts val="1000"/>
              </a:spcAft>
              <a:buAutoNum type="alphaLcParenBoth"/>
            </a:pPr>
            <a:r>
              <a:rPr lang="en-AU" sz="2100" dirty="0">
                <a:latin typeface="Calibri" panose="020F0502020204030204" pitchFamily="34" charset="0"/>
                <a:ea typeface="ＭＳ Ｐゴシック" charset="0"/>
              </a:rPr>
              <a:t>Performing at least one search to determine additional information regarding the entity from at least one of a number of remote data sources by generating a search query; and </a:t>
            </a:r>
          </a:p>
          <a:p>
            <a:pPr marL="914400" lvl="1" indent="-457200">
              <a:spcAft>
                <a:spcPts val="1000"/>
              </a:spcAft>
              <a:buAutoNum type="alphaLcParenBoth"/>
            </a:pPr>
            <a:r>
              <a:rPr lang="en-AU" sz="2100" dirty="0">
                <a:latin typeface="Calibri" panose="020F0502020204030204" pitchFamily="34" charset="0"/>
                <a:ea typeface="ＭＳ Ｐゴシック" charset="0"/>
              </a:rPr>
              <a:t>Causing any additional information to be presented to the owner</a:t>
            </a:r>
          </a:p>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FB2DB039-1C7C-4855-9319-6AC1ABD8CDF7}"/>
              </a:ext>
            </a:extLst>
          </p:cNvPr>
          <p:cNvSpPr txBox="1">
            <a:spLocks/>
          </p:cNvSpPr>
          <p:nvPr/>
        </p:nvSpPr>
        <p:spPr>
          <a:xfrm>
            <a:off x="467544" y="1700808"/>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1093768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 – </a:t>
            </a:r>
            <a:r>
              <a:rPr lang="en-AU" i="1" dirty="0"/>
              <a:t>Encompass v InfoTrack</a:t>
            </a:r>
            <a:r>
              <a:rPr lang="en-AU" dirty="0"/>
              <a:t> </a:t>
            </a:r>
          </a:p>
        </p:txBody>
      </p:sp>
      <p:sp>
        <p:nvSpPr>
          <p:cNvPr id="3" name="Content Placeholder 2"/>
          <p:cNvSpPr>
            <a:spLocks noGrp="1"/>
          </p:cNvSpPr>
          <p:nvPr>
            <p:ph idx="1"/>
          </p:nvPr>
        </p:nvSpPr>
        <p:spPr/>
        <p:txBody>
          <a:bodyPr/>
          <a:lstStyle/>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pic>
        <p:nvPicPr>
          <p:cNvPr id="5" name="Picture 4">
            <a:extLst>
              <a:ext uri="{FF2B5EF4-FFF2-40B4-BE49-F238E27FC236}">
                <a16:creationId xmlns:a16="http://schemas.microsoft.com/office/drawing/2014/main" id="{6D42DBEF-69DD-47DE-A274-252664F5FA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32620"/>
            <a:ext cx="7200800" cy="3972644"/>
          </a:xfrm>
          <a:prstGeom prst="rect">
            <a:avLst/>
          </a:prstGeom>
          <a:noFill/>
          <a:ln>
            <a:noFill/>
          </a:ln>
        </p:spPr>
      </p:pic>
    </p:spTree>
    <p:extLst>
      <p:ext uri="{BB962C8B-B14F-4D97-AF65-F5344CB8AC3E}">
        <p14:creationId xmlns:p14="http://schemas.microsoft.com/office/powerpoint/2010/main" val="3726997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 – </a:t>
            </a:r>
            <a:r>
              <a:rPr lang="en-AU" i="1" dirty="0"/>
              <a:t>Encompass v InfoTrack</a:t>
            </a:r>
            <a:r>
              <a:rPr lang="en-AU" dirty="0"/>
              <a:t> </a:t>
            </a:r>
          </a:p>
        </p:txBody>
      </p:sp>
      <p:sp>
        <p:nvSpPr>
          <p:cNvPr id="3" name="Content Placeholder 2"/>
          <p:cNvSpPr>
            <a:spLocks noGrp="1"/>
          </p:cNvSpPr>
          <p:nvPr>
            <p:ph idx="1"/>
          </p:nvPr>
        </p:nvSpPr>
        <p:spPr>
          <a:xfrm>
            <a:off x="457200" y="1628800"/>
            <a:ext cx="8229600" cy="4525963"/>
          </a:xfrm>
        </p:spPr>
        <p:txBody>
          <a:bodyPr/>
          <a:lstStyle/>
          <a:p>
            <a:pPr marL="457200" lvl="1" indent="0">
              <a:spcAft>
                <a:spcPts val="1000"/>
              </a:spcAft>
              <a:buNone/>
            </a:pPr>
            <a:endParaRPr lang="en-AU" dirty="0">
              <a:latin typeface="Calibri" panose="020F0502020204030204" pitchFamily="34" charset="0"/>
              <a:ea typeface="ＭＳ Ｐゴシック" charset="0"/>
            </a:endParaRPr>
          </a:p>
          <a:p>
            <a:pPr marL="457200" lvl="1" indent="0">
              <a:spcAft>
                <a:spcPts val="1000"/>
              </a:spcAft>
              <a:buNone/>
            </a:pPr>
            <a:r>
              <a:rPr lang="en-AU" dirty="0">
                <a:latin typeface="Calibri" panose="020F0502020204030204" pitchFamily="34" charset="0"/>
                <a:ea typeface="ＭＳ Ｐゴシック" charset="0"/>
              </a:rPr>
              <a:t>“…the terminology of an “artificially created state of affairs of economic significance” as used in </a:t>
            </a:r>
            <a:r>
              <a:rPr lang="en-AU" i="1" dirty="0">
                <a:latin typeface="Calibri" panose="020F0502020204030204" pitchFamily="34" charset="0"/>
                <a:ea typeface="ＭＳ Ｐゴシック" charset="0"/>
              </a:rPr>
              <a:t>NRDC</a:t>
            </a:r>
            <a:r>
              <a:rPr lang="en-AU" dirty="0">
                <a:latin typeface="Calibri" panose="020F0502020204030204" pitchFamily="34" charset="0"/>
                <a:ea typeface="ＭＳ Ｐゴシック" charset="0"/>
              </a:rPr>
              <a:t>, was not intended to be, and should not be seen as, a definition of “manner of manufacture” given that, in the same case, the High Court “had denounced the idea of an exact formula”</a:t>
            </a:r>
            <a:endParaRPr lang="en-AU" i="1"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226708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710A-7ECE-4117-9352-DD1C530155CE}"/>
              </a:ext>
            </a:extLst>
          </p:cNvPr>
          <p:cNvSpPr>
            <a:spLocks noGrp="1"/>
          </p:cNvSpPr>
          <p:nvPr>
            <p:ph type="title"/>
          </p:nvPr>
        </p:nvSpPr>
        <p:spPr/>
        <p:txBody>
          <a:bodyPr/>
          <a:lstStyle/>
          <a:p>
            <a:r>
              <a:rPr lang="en-AU" dirty="0"/>
              <a:t>Top 10 IP happenings of 2019</a:t>
            </a:r>
          </a:p>
        </p:txBody>
      </p:sp>
      <p:sp>
        <p:nvSpPr>
          <p:cNvPr id="4" name="Content Placeholder 2">
            <a:extLst>
              <a:ext uri="{FF2B5EF4-FFF2-40B4-BE49-F238E27FC236}">
                <a16:creationId xmlns:a16="http://schemas.microsoft.com/office/drawing/2014/main" id="{2F6A10EF-4281-4033-A4A2-9BBEF7A83C06}"/>
              </a:ext>
            </a:extLst>
          </p:cNvPr>
          <p:cNvSpPr>
            <a:spLocks noGrp="1"/>
          </p:cNvSpPr>
          <p:nvPr>
            <p:ph idx="1"/>
          </p:nvPr>
        </p:nvSpPr>
        <p:spPr>
          <a:xfrm>
            <a:off x="457200" y="1600200"/>
            <a:ext cx="8229600" cy="4525963"/>
          </a:xfrm>
        </p:spPr>
        <p:txBody>
          <a:bodyPr/>
          <a:lstStyle/>
          <a:p>
            <a:pPr lvl="1">
              <a:spcAft>
                <a:spcPts val="1000"/>
              </a:spcAft>
            </a:pPr>
            <a:endParaRPr lang="en-AU" dirty="0"/>
          </a:p>
          <a:p>
            <a:pPr lvl="1">
              <a:spcAft>
                <a:spcPts val="1000"/>
              </a:spcAft>
              <a:buFont typeface="Arial" panose="020B0604020202020204" pitchFamily="34" charset="0"/>
              <a:buChar char="•"/>
            </a:pPr>
            <a:r>
              <a:rPr lang="en-AU" dirty="0"/>
              <a:t>A list of those events this year involving intellectual property which I saw has having the most interest. Sadly, IP Australia does not maintain a top 10. </a:t>
            </a:r>
          </a:p>
          <a:p>
            <a:pPr lvl="1">
              <a:spcAft>
                <a:spcPts val="1000"/>
              </a:spcAft>
              <a:buFont typeface="Arial" panose="020B0604020202020204" pitchFamily="34" charset="0"/>
              <a:buChar char="•"/>
            </a:pPr>
            <a:r>
              <a:rPr lang="en-AU" dirty="0"/>
              <a:t>Some have a New Zealand relevance and others not</a:t>
            </a:r>
          </a:p>
          <a:p>
            <a:pPr lvl="1">
              <a:spcAft>
                <a:spcPts val="1000"/>
              </a:spcAft>
              <a:buFont typeface="Arial" panose="020B0604020202020204" pitchFamily="34" charset="0"/>
              <a:buChar char="•"/>
            </a:pPr>
            <a:r>
              <a:rPr lang="en-AU" dirty="0"/>
              <a:t>Some picked for the drama and others for their importance to practice </a:t>
            </a:r>
          </a:p>
        </p:txBody>
      </p:sp>
    </p:spTree>
    <p:extLst>
      <p:ext uri="{BB962C8B-B14F-4D97-AF65-F5344CB8AC3E}">
        <p14:creationId xmlns:p14="http://schemas.microsoft.com/office/powerpoint/2010/main" val="126620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iterate type="wd">
                                    <p:tmAbs val="5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 – </a:t>
            </a:r>
            <a:r>
              <a:rPr lang="en-AU" i="1" dirty="0"/>
              <a:t>Encompass v InfoTrack</a:t>
            </a:r>
            <a:r>
              <a:rPr lang="en-AU" dirty="0"/>
              <a:t> </a:t>
            </a:r>
          </a:p>
        </p:txBody>
      </p:sp>
      <p:sp>
        <p:nvSpPr>
          <p:cNvPr id="4" name="Content Placeholder 2">
            <a:extLst>
              <a:ext uri="{FF2B5EF4-FFF2-40B4-BE49-F238E27FC236}">
                <a16:creationId xmlns:a16="http://schemas.microsoft.com/office/drawing/2014/main" id="{FB2DB039-1C7C-4855-9319-6AC1ABD8CDF7}"/>
              </a:ext>
            </a:extLst>
          </p:cNvPr>
          <p:cNvSpPr txBox="1">
            <a:spLocks/>
          </p:cNvSpPr>
          <p:nvPr/>
        </p:nvSpPr>
        <p:spPr>
          <a:xfrm>
            <a:off x="611560" y="1916832"/>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AU" dirty="0">
              <a:latin typeface="Calibri" panose="020F0502020204030204" pitchFamily="34" charset="0"/>
              <a:ea typeface="ＭＳ Ｐゴシック" charset="0"/>
            </a:endParaRPr>
          </a:p>
          <a:p>
            <a:endParaRPr lang="en-AU" dirty="0"/>
          </a:p>
        </p:txBody>
      </p:sp>
      <p:sp>
        <p:nvSpPr>
          <p:cNvPr id="7" name="Content Placeholder 2">
            <a:extLst>
              <a:ext uri="{FF2B5EF4-FFF2-40B4-BE49-F238E27FC236}">
                <a16:creationId xmlns:a16="http://schemas.microsoft.com/office/drawing/2014/main" id="{82299274-5717-484C-8C7B-8B3C71E8334C}"/>
              </a:ext>
            </a:extLst>
          </p:cNvPr>
          <p:cNvSpPr>
            <a:spLocks noGrp="1"/>
          </p:cNvSpPr>
          <p:nvPr>
            <p:ph idx="1"/>
          </p:nvPr>
        </p:nvSpPr>
        <p:spPr>
          <a:xfrm>
            <a:off x="453877" y="1700808"/>
            <a:ext cx="8229600" cy="4525963"/>
          </a:xfrm>
        </p:spPr>
        <p:txBody>
          <a:bodyPr/>
          <a:lstStyle/>
          <a:p>
            <a:pPr marL="457200" lvl="1" indent="0">
              <a:spcAft>
                <a:spcPts val="1000"/>
              </a:spcAft>
              <a:buNone/>
            </a:pPr>
            <a:endParaRPr lang="en-AU" dirty="0">
              <a:latin typeface="Calibri" panose="020F0502020204030204" pitchFamily="34" charset="0"/>
              <a:ea typeface="ＭＳ Ｐゴシック" charset="0"/>
            </a:endParaRPr>
          </a:p>
          <a:p>
            <a:pPr marL="457200" lvl="1" indent="0">
              <a:spcAft>
                <a:spcPts val="1000"/>
              </a:spcAft>
              <a:buNone/>
            </a:pPr>
            <a:r>
              <a:rPr lang="en-AU" dirty="0">
                <a:latin typeface="Calibri" panose="020F0502020204030204" pitchFamily="34" charset="0"/>
                <a:ea typeface="ＭＳ Ｐゴシック" charset="0"/>
              </a:rPr>
              <a:t>“…satisfaction of such a formulation does not, in any event, mandate a finding of inherent patentability, although this is not to say that it will not suffice for a large class of cases in which there are no countervailing considerations”</a:t>
            </a:r>
            <a:endParaRPr lang="en-AU" i="1"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746136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 – </a:t>
            </a:r>
            <a:r>
              <a:rPr lang="en-AU" i="1" dirty="0"/>
              <a:t>Encompass v InfoTrack</a:t>
            </a:r>
            <a:r>
              <a:rPr lang="en-AU" dirty="0"/>
              <a:t> </a:t>
            </a:r>
          </a:p>
        </p:txBody>
      </p:sp>
      <p:sp>
        <p:nvSpPr>
          <p:cNvPr id="4" name="Content Placeholder 2">
            <a:extLst>
              <a:ext uri="{FF2B5EF4-FFF2-40B4-BE49-F238E27FC236}">
                <a16:creationId xmlns:a16="http://schemas.microsoft.com/office/drawing/2014/main" id="{FB2DB039-1C7C-4855-9319-6AC1ABD8CDF7}"/>
              </a:ext>
            </a:extLst>
          </p:cNvPr>
          <p:cNvSpPr txBox="1">
            <a:spLocks/>
          </p:cNvSpPr>
          <p:nvPr/>
        </p:nvSpPr>
        <p:spPr>
          <a:xfrm>
            <a:off x="611560" y="1916832"/>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AU" dirty="0">
              <a:latin typeface="Calibri" panose="020F0502020204030204" pitchFamily="34" charset="0"/>
              <a:ea typeface="ＭＳ Ｐゴシック" charset="0"/>
            </a:endParaRPr>
          </a:p>
          <a:p>
            <a:endParaRPr lang="en-AU" dirty="0"/>
          </a:p>
        </p:txBody>
      </p:sp>
      <p:sp>
        <p:nvSpPr>
          <p:cNvPr id="7" name="Content Placeholder 2">
            <a:extLst>
              <a:ext uri="{FF2B5EF4-FFF2-40B4-BE49-F238E27FC236}">
                <a16:creationId xmlns:a16="http://schemas.microsoft.com/office/drawing/2014/main" id="{82299274-5717-484C-8C7B-8B3C71E8334C}"/>
              </a:ext>
            </a:extLst>
          </p:cNvPr>
          <p:cNvSpPr>
            <a:spLocks noGrp="1"/>
          </p:cNvSpPr>
          <p:nvPr>
            <p:ph idx="1"/>
          </p:nvPr>
        </p:nvSpPr>
        <p:spPr>
          <a:xfrm>
            <a:off x="453877" y="1700808"/>
            <a:ext cx="8229600" cy="4525963"/>
          </a:xfrm>
        </p:spPr>
        <p:txBody>
          <a:bodyPr/>
          <a:lstStyle/>
          <a:p>
            <a:pPr marL="457200" lvl="1" indent="0">
              <a:spcAft>
                <a:spcPts val="1000"/>
              </a:spcAft>
              <a:buNone/>
            </a:pPr>
            <a:endParaRPr lang="en-AU" dirty="0">
              <a:latin typeface="Calibri" panose="020F0502020204030204" pitchFamily="34" charset="0"/>
              <a:ea typeface="ＭＳ Ｐゴシック" charset="0"/>
            </a:endParaRPr>
          </a:p>
          <a:p>
            <a:pPr marL="457200" lvl="1" indent="0">
              <a:spcAft>
                <a:spcPts val="1000"/>
              </a:spcAft>
              <a:buNone/>
            </a:pPr>
            <a:r>
              <a:rPr lang="en-AU" dirty="0">
                <a:latin typeface="Calibri" panose="020F0502020204030204" pitchFamily="34" charset="0"/>
                <a:ea typeface="ＭＳ Ｐゴシック" charset="0"/>
              </a:rPr>
              <a:t>“none of the steps, individually or collectively, amount to anything more than a method in which an uncharacterised electronic processing device (for example, a computer) is employed as an intermediary to carry out the method steps – where the method itself is claimed in terms which amount to no more than an abstract idea or scheme” </a:t>
            </a:r>
          </a:p>
          <a:p>
            <a:endParaRPr lang="en-AU" dirty="0"/>
          </a:p>
        </p:txBody>
      </p:sp>
    </p:spTree>
    <p:extLst>
      <p:ext uri="{BB962C8B-B14F-4D97-AF65-F5344CB8AC3E}">
        <p14:creationId xmlns:p14="http://schemas.microsoft.com/office/powerpoint/2010/main" val="2796186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dirty="0"/>
              <a:t>#1 – Abolition of the Innovation Patent </a:t>
            </a:r>
          </a:p>
        </p:txBody>
      </p:sp>
      <p:sp>
        <p:nvSpPr>
          <p:cNvPr id="3" name="Content Placeholder 2"/>
          <p:cNvSpPr>
            <a:spLocks noGrp="1"/>
          </p:cNvSpPr>
          <p:nvPr>
            <p:ph idx="1"/>
          </p:nvPr>
        </p:nvSpPr>
        <p:spPr/>
        <p:txBody>
          <a:bodyPr>
            <a:normAutofit/>
          </a:bodyPr>
          <a:lstStyle/>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275157F8-E379-4971-B351-DFC8138D97DF}"/>
              </a:ext>
            </a:extLst>
          </p:cNvPr>
          <p:cNvSpPr txBox="1">
            <a:spLocks/>
          </p:cNvSpPr>
          <p:nvPr/>
        </p:nvSpPr>
        <p:spPr>
          <a:xfrm>
            <a:off x="467544" y="1700808"/>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AU" dirty="0">
                <a:latin typeface="Calibri" panose="020F0502020204030204" pitchFamily="34" charset="0"/>
                <a:ea typeface="ＭＳ Ｐゴシック" charset="0"/>
              </a:rPr>
              <a:t>It seems likely now that the system for protecting inventions through the Innovation Patent System will be phased out </a:t>
            </a:r>
          </a:p>
          <a:p>
            <a:pPr lvl="1">
              <a:buFont typeface="Arial" panose="020B0604020202020204" pitchFamily="34" charset="0"/>
              <a:buChar char="•"/>
            </a:pPr>
            <a:r>
              <a:rPr lang="en-AU" dirty="0">
                <a:latin typeface="Calibri" panose="020F0502020204030204" pitchFamily="34" charset="0"/>
                <a:ea typeface="ＭＳ Ｐゴシック" charset="0"/>
              </a:rPr>
              <a:t>However, there must now be a further review – to be finished within 12 months of the repeal Act Commencement date </a:t>
            </a:r>
          </a:p>
          <a:p>
            <a:pPr lvl="1">
              <a:buFont typeface="Arial" panose="020B0604020202020204" pitchFamily="34" charset="0"/>
              <a:buChar char="•"/>
            </a:pPr>
            <a:r>
              <a:rPr lang="en-AU" dirty="0">
                <a:latin typeface="Calibri" panose="020F0502020204030204" pitchFamily="34" charset="0"/>
                <a:ea typeface="ＭＳ Ｐゴシック" charset="0"/>
              </a:rPr>
              <a:t>In the interim and for 18 months after the commencement date it will still be possible to file applications for innovation patents</a:t>
            </a:r>
          </a:p>
          <a:p>
            <a:pPr lvl="1"/>
            <a:endParaRPr lang="en-AU" dirty="0">
              <a:latin typeface="Calibri" panose="020F0502020204030204" pitchFamily="34" charset="0"/>
              <a:ea typeface="ＭＳ Ｐゴシック" charset="0"/>
            </a:endParaRPr>
          </a:p>
          <a:p>
            <a:pPr lvl="1"/>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47314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dirty="0"/>
              <a:t>#1 – Abolition of the Innovation Patent (cont.)</a:t>
            </a:r>
          </a:p>
        </p:txBody>
      </p:sp>
      <p:sp>
        <p:nvSpPr>
          <p:cNvPr id="3" name="Content Placeholder 2"/>
          <p:cNvSpPr>
            <a:spLocks noGrp="1"/>
          </p:cNvSpPr>
          <p:nvPr>
            <p:ph idx="1"/>
          </p:nvPr>
        </p:nvSpPr>
        <p:spPr/>
        <p:txBody>
          <a:bodyPr>
            <a:normAutofit/>
          </a:bodyPr>
          <a:lstStyle/>
          <a:p>
            <a:pPr lvl="1"/>
            <a:endParaRPr lang="en-AU" dirty="0">
              <a:latin typeface="Calibri" panose="020F0502020204030204" pitchFamily="34" charset="0"/>
              <a:ea typeface="ＭＳ Ｐゴシック" charset="0"/>
            </a:endParaRPr>
          </a:p>
          <a:p>
            <a:pPr lvl="1">
              <a:buFont typeface="Arial" panose="020B0604020202020204" pitchFamily="34" charset="0"/>
              <a:buChar char="•"/>
            </a:pPr>
            <a:r>
              <a:rPr lang="en-AU" dirty="0">
                <a:latin typeface="Calibri" panose="020F0502020204030204" pitchFamily="34" charset="0"/>
                <a:ea typeface="ＭＳ Ｐゴシック" charset="0"/>
              </a:rPr>
              <a:t>Even after then, it will still be possible to file applications for Innovation Patents based on existing applications – either as </a:t>
            </a:r>
            <a:r>
              <a:rPr lang="en-AU" dirty="0" err="1">
                <a:latin typeface="Calibri" panose="020F0502020204030204" pitchFamily="34" charset="0"/>
                <a:ea typeface="ＭＳ Ｐゴシック" charset="0"/>
              </a:rPr>
              <a:t>divisionals</a:t>
            </a:r>
            <a:r>
              <a:rPr lang="en-AU" dirty="0">
                <a:latin typeface="Calibri" panose="020F0502020204030204" pitchFamily="34" charset="0"/>
                <a:ea typeface="ＭＳ Ｐゴシック" charset="0"/>
              </a:rPr>
              <a:t> or conversions </a:t>
            </a:r>
          </a:p>
          <a:p>
            <a:pPr lvl="1">
              <a:buFont typeface="Arial" panose="020B0604020202020204" pitchFamily="34" charset="0"/>
              <a:buChar char="•"/>
            </a:pPr>
            <a:endParaRPr lang="en-AU" dirty="0">
              <a:latin typeface="Calibri" panose="020F0502020204030204" pitchFamily="34" charset="0"/>
              <a:ea typeface="ＭＳ Ｐゴシック" charset="0"/>
            </a:endParaRPr>
          </a:p>
          <a:p>
            <a:pPr lvl="1">
              <a:buFont typeface="Arial" panose="020B0604020202020204" pitchFamily="34" charset="0"/>
              <a:buChar char="•"/>
            </a:pPr>
            <a:r>
              <a:rPr lang="en-AU" dirty="0">
                <a:latin typeface="Calibri" panose="020F0502020204030204" pitchFamily="34" charset="0"/>
                <a:ea typeface="ＭＳ Ｐゴシック" charset="0"/>
              </a:rPr>
              <a:t>Phase out likely to commence in about June 2021, but possible innovation patent filings up until June 2029!</a:t>
            </a:r>
          </a:p>
          <a:p>
            <a:endParaRPr lang="en-AU" dirty="0"/>
          </a:p>
        </p:txBody>
      </p:sp>
      <p:sp>
        <p:nvSpPr>
          <p:cNvPr id="4" name="Content Placeholder 2">
            <a:extLst>
              <a:ext uri="{FF2B5EF4-FFF2-40B4-BE49-F238E27FC236}">
                <a16:creationId xmlns:a16="http://schemas.microsoft.com/office/drawing/2014/main" id="{E391C550-B253-432A-B7F5-19699E3CFAD8}"/>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AU">
              <a:latin typeface="Calibri" panose="020F0502020204030204" pitchFamily="34" charset="0"/>
              <a:ea typeface="ＭＳ Ｐゴシック" charset="0"/>
            </a:endParaRPr>
          </a:p>
          <a:p>
            <a:pPr lvl="1"/>
            <a:endParaRPr lang="en-AU">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277830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Thank you</a:t>
            </a:r>
          </a:p>
        </p:txBody>
      </p:sp>
      <p:sp>
        <p:nvSpPr>
          <p:cNvPr id="3" name="Content Placeholder 2"/>
          <p:cNvSpPr>
            <a:spLocks noGrp="1"/>
          </p:cNvSpPr>
          <p:nvPr>
            <p:ph idx="1"/>
          </p:nvPr>
        </p:nvSpPr>
        <p:spPr/>
        <p:txBody>
          <a:bodyPr/>
          <a:lstStyle/>
          <a:p>
            <a:pPr algn="ctr"/>
            <a:endParaRPr lang="en-AU" sz="4000" dirty="0">
              <a:ea typeface="ＭＳ Ｐゴシック" pitchFamily="34" charset="-128"/>
            </a:endParaRPr>
          </a:p>
          <a:p>
            <a:pPr algn="ctr"/>
            <a:endParaRPr lang="en-AU" sz="4000" dirty="0">
              <a:ea typeface="ＭＳ Ｐゴシック" pitchFamily="34" charset="-128"/>
            </a:endParaRPr>
          </a:p>
          <a:p>
            <a:pPr algn="ctr"/>
            <a:r>
              <a:rPr lang="en-AU" sz="4000" dirty="0">
                <a:ea typeface="ＭＳ Ｐゴシック" pitchFamily="34" charset="-128"/>
              </a:rPr>
              <a:t>Questions?</a:t>
            </a:r>
          </a:p>
          <a:p>
            <a:pPr algn="ctr"/>
            <a:r>
              <a:rPr lang="en-AU" dirty="0">
                <a:ea typeface="ＭＳ Ｐゴシック" pitchFamily="34" charset="-128"/>
              </a:rPr>
              <a:t> </a:t>
            </a:r>
          </a:p>
        </p:txBody>
      </p:sp>
    </p:spTree>
    <p:extLst>
      <p:ext uri="{BB962C8B-B14F-4D97-AF65-F5344CB8AC3E}">
        <p14:creationId xmlns:p14="http://schemas.microsoft.com/office/powerpoint/2010/main" val="56632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#10 – Lundbeck</a:t>
            </a:r>
          </a:p>
        </p:txBody>
      </p:sp>
      <p:sp>
        <p:nvSpPr>
          <p:cNvPr id="3" name="Content Placeholder 2"/>
          <p:cNvSpPr>
            <a:spLocks noGrp="1"/>
          </p:cNvSpPr>
          <p:nvPr>
            <p:ph idx="1"/>
          </p:nvPr>
        </p:nvSpPr>
        <p:spPr/>
        <p:txBody>
          <a:bodyPr/>
          <a:lstStyle/>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DF5E1526-B4A3-449A-AA81-3386A0A65DC3}"/>
              </a:ext>
            </a:extLst>
          </p:cNvPr>
          <p:cNvSpPr txBox="1">
            <a:spLocks/>
          </p:cNvSpPr>
          <p:nvPr/>
        </p:nvSpPr>
        <p:spPr>
          <a:xfrm>
            <a:off x="446856" y="1628800"/>
            <a:ext cx="8229600" cy="4525963"/>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000"/>
              </a:spcAft>
              <a:buFont typeface="Arial" panose="020B0604020202020204" pitchFamily="34" charset="0"/>
              <a:buChar char="•"/>
            </a:pPr>
            <a:r>
              <a:rPr lang="en-AU" dirty="0"/>
              <a:t>Australia’s longest running patent drama</a:t>
            </a:r>
          </a:p>
          <a:p>
            <a:pPr lvl="1">
              <a:spcAft>
                <a:spcPts val="1000"/>
              </a:spcAft>
              <a:buFont typeface="Arial" panose="020B0604020202020204" pitchFamily="34" charset="0"/>
              <a:buChar char="•"/>
            </a:pPr>
            <a:r>
              <a:rPr lang="en-AU" dirty="0" err="1"/>
              <a:t>Alphapharm</a:t>
            </a:r>
            <a:r>
              <a:rPr lang="en-AU" dirty="0"/>
              <a:t> successfully challenged the validity of the Lundbeck patent for LEXAPRO (the “+” enantiomer of citalopram). The extension of term application filed too late</a:t>
            </a:r>
          </a:p>
          <a:p>
            <a:pPr lvl="1">
              <a:spcAft>
                <a:spcPts val="1000"/>
              </a:spcAft>
              <a:buFont typeface="Arial" panose="020B0604020202020204" pitchFamily="34" charset="0"/>
              <a:buChar char="•"/>
            </a:pPr>
            <a:r>
              <a:rPr lang="en-AU" dirty="0"/>
              <a:t>Lundbeck failed to overturn this decision on appeal to Justice Lindgren and then to the Full Court and failed to secure special leave from the High Court</a:t>
            </a:r>
          </a:p>
          <a:p>
            <a:pPr lvl="1">
              <a:spcAft>
                <a:spcPts val="1000"/>
              </a:spcAft>
              <a:buFont typeface="Arial" panose="020B0604020202020204" pitchFamily="34" charset="0"/>
              <a:buChar char="•"/>
            </a:pPr>
            <a:r>
              <a:rPr lang="en-AU" dirty="0"/>
              <a:t>New patent term extension application filed on the last day before the expiry of the patent, together with an application for a decade long extension of time</a:t>
            </a:r>
          </a:p>
        </p:txBody>
      </p:sp>
    </p:spTree>
    <p:extLst>
      <p:ext uri="{BB962C8B-B14F-4D97-AF65-F5344CB8AC3E}">
        <p14:creationId xmlns:p14="http://schemas.microsoft.com/office/powerpoint/2010/main" val="191803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#10 – Lundbeck (cont.)</a:t>
            </a:r>
          </a:p>
        </p:txBody>
      </p:sp>
      <p:sp>
        <p:nvSpPr>
          <p:cNvPr id="3" name="Content Placeholder 2"/>
          <p:cNvSpPr>
            <a:spLocks noGrp="1"/>
          </p:cNvSpPr>
          <p:nvPr>
            <p:ph idx="1"/>
          </p:nvPr>
        </p:nvSpPr>
        <p:spPr/>
        <p:txBody>
          <a:bodyPr/>
          <a:lstStyle/>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BBA5F800-17AA-4CA1-B600-4BEC57216295}"/>
              </a:ext>
            </a:extLst>
          </p:cNvPr>
          <p:cNvSpPr txBox="1">
            <a:spLocks/>
          </p:cNvSpPr>
          <p:nvPr/>
        </p:nvSpPr>
        <p:spPr>
          <a:xfrm>
            <a:off x="446856" y="1628800"/>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000"/>
              </a:spcAft>
              <a:buFont typeface="Arial" panose="020B0604020202020204" pitchFamily="34" charset="0"/>
              <a:buChar char="•"/>
            </a:pPr>
            <a:r>
              <a:rPr lang="en-AU" dirty="0"/>
              <a:t>The extension of time application was allowed but opposed by </a:t>
            </a:r>
            <a:r>
              <a:rPr lang="en-AU" dirty="0" err="1"/>
              <a:t>Alphapharm</a:t>
            </a:r>
            <a:r>
              <a:rPr lang="en-AU" dirty="0"/>
              <a:t> and others. The Commissioner found in favour of Lundbeck, as did the AAT, the Full Court of the Federal Court and the High Court (3:2)</a:t>
            </a:r>
          </a:p>
          <a:p>
            <a:pPr lvl="1">
              <a:spcAft>
                <a:spcPts val="1000"/>
              </a:spcAft>
              <a:buFont typeface="Arial" panose="020B0604020202020204" pitchFamily="34" charset="0"/>
              <a:buChar char="•"/>
            </a:pPr>
            <a:r>
              <a:rPr lang="en-AU" dirty="0"/>
              <a:t>The extension of term application was then opposed, but granted by the Commission with appeals to the Federal Court dismissed and the High Court refusing special leave </a:t>
            </a:r>
          </a:p>
          <a:p>
            <a:pPr lvl="1">
              <a:spcAft>
                <a:spcPts val="1000"/>
              </a:spcAft>
              <a:buFont typeface="Arial" panose="020B0604020202020204" pitchFamily="34" charset="0"/>
              <a:buChar char="•"/>
            </a:pPr>
            <a:r>
              <a:rPr lang="en-AU" dirty="0"/>
              <a:t>Lundbeck brought infringement proceedings against Sandoz and others</a:t>
            </a:r>
          </a:p>
        </p:txBody>
      </p:sp>
    </p:spTree>
    <p:extLst>
      <p:ext uri="{BB962C8B-B14F-4D97-AF65-F5344CB8AC3E}">
        <p14:creationId xmlns:p14="http://schemas.microsoft.com/office/powerpoint/2010/main" val="209663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#10 – Lundbeck (cont.)</a:t>
            </a:r>
          </a:p>
        </p:txBody>
      </p:sp>
      <p:sp>
        <p:nvSpPr>
          <p:cNvPr id="3" name="Content Placeholder 2"/>
          <p:cNvSpPr>
            <a:spLocks noGrp="1"/>
          </p:cNvSpPr>
          <p:nvPr>
            <p:ph idx="1"/>
          </p:nvPr>
        </p:nvSpPr>
        <p:spPr/>
        <p:txBody>
          <a:bodyPr/>
          <a:lstStyle/>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
        <p:nvSpPr>
          <p:cNvPr id="4" name="Content Placeholder 2">
            <a:extLst>
              <a:ext uri="{FF2B5EF4-FFF2-40B4-BE49-F238E27FC236}">
                <a16:creationId xmlns:a16="http://schemas.microsoft.com/office/drawing/2014/main" id="{BBA5F800-17AA-4CA1-B600-4BEC57216295}"/>
              </a:ext>
            </a:extLst>
          </p:cNvPr>
          <p:cNvSpPr txBox="1">
            <a:spLocks/>
          </p:cNvSpPr>
          <p:nvPr/>
        </p:nvSpPr>
        <p:spPr>
          <a:xfrm>
            <a:off x="446856" y="1628800"/>
            <a:ext cx="8229600" cy="4525963"/>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AEEF"/>
              </a:buClr>
              <a:buFont typeface="Arial" pitchFamily="34" charset="0"/>
              <a:buChar char="&gt;"/>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AEEF"/>
              </a:buClr>
              <a:buFont typeface="Calibri" pitchFamily="34" charset="0"/>
              <a:buChar char="&gt;"/>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AEEF"/>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AEEF"/>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000"/>
              </a:spcAft>
              <a:buFont typeface="Arial" panose="020B0604020202020204" pitchFamily="34" charset="0"/>
              <a:buChar char="•"/>
            </a:pPr>
            <a:r>
              <a:rPr lang="en-AU" dirty="0"/>
              <a:t>Finding by </a:t>
            </a:r>
            <a:r>
              <a:rPr lang="en-AU" dirty="0" err="1"/>
              <a:t>Jagot</a:t>
            </a:r>
            <a:r>
              <a:rPr lang="en-AU" dirty="0"/>
              <a:t> J that Sandoz infringing. An appeal has been filed </a:t>
            </a:r>
          </a:p>
          <a:p>
            <a:pPr lvl="1">
              <a:spcAft>
                <a:spcPts val="1000"/>
              </a:spcAft>
              <a:buFont typeface="Arial" panose="020B0604020202020204" pitchFamily="34" charset="0"/>
              <a:buChar char="•"/>
            </a:pPr>
            <a:r>
              <a:rPr lang="en-AU" dirty="0"/>
              <a:t>Application for a licence by Sandoz under s.223(9) made by Sandoz. After an appeal regarding the application of s.223(9), the Commission heard the application and granted a licence. No royalties are payable</a:t>
            </a:r>
          </a:p>
          <a:p>
            <a:pPr lvl="1">
              <a:spcAft>
                <a:spcPts val="1000"/>
              </a:spcAft>
              <a:buFont typeface="Arial" panose="020B0604020202020204" pitchFamily="34" charset="0"/>
              <a:buChar char="•"/>
            </a:pPr>
            <a:r>
              <a:rPr lang="en-AU" dirty="0"/>
              <a:t>s.223(9) provides: </a:t>
            </a:r>
            <a:r>
              <a:rPr lang="en-AU" sz="2000" i="1" dirty="0"/>
              <a:t>“Where the Commissioner grants an extension of more than three months for doing a relevant act…the preserved provisions have effect for the protection of persons who…exploited the invention concerned…”</a:t>
            </a:r>
          </a:p>
          <a:p>
            <a:pPr lvl="1">
              <a:spcAft>
                <a:spcPts val="1000"/>
              </a:spcAft>
              <a:buFont typeface="Arial" panose="020B0604020202020204" pitchFamily="34" charset="0"/>
              <a:buChar char="•"/>
            </a:pPr>
            <a:r>
              <a:rPr lang="en-AU" dirty="0"/>
              <a:t>No doubt further appeals to be pursued </a:t>
            </a:r>
          </a:p>
        </p:txBody>
      </p:sp>
    </p:spTree>
    <p:extLst>
      <p:ext uri="{BB962C8B-B14F-4D97-AF65-F5344CB8AC3E}">
        <p14:creationId xmlns:p14="http://schemas.microsoft.com/office/powerpoint/2010/main" val="207754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#9 – Changes to trade mark removal</a:t>
            </a:r>
          </a:p>
        </p:txBody>
      </p:sp>
      <p:sp>
        <p:nvSpPr>
          <p:cNvPr id="3" name="Content Placeholder 2"/>
          <p:cNvSpPr>
            <a:spLocks noGrp="1"/>
          </p:cNvSpPr>
          <p:nvPr>
            <p:ph idx="1"/>
          </p:nvPr>
        </p:nvSpPr>
        <p:spPr/>
        <p:txBody>
          <a:bodyPr>
            <a:normAutofit/>
          </a:bodyPr>
          <a:lstStyle/>
          <a:p>
            <a:pPr lvl="1">
              <a:spcAft>
                <a:spcPts val="1000"/>
              </a:spcAft>
              <a:buFont typeface="Arial" panose="020B0604020202020204" pitchFamily="34" charset="0"/>
              <a:buChar char="•"/>
            </a:pPr>
            <a:r>
              <a:rPr lang="en-AU" dirty="0"/>
              <a:t>Section 93(2)</a:t>
            </a:r>
          </a:p>
          <a:p>
            <a:pPr marL="857250" lvl="2" indent="0">
              <a:spcAft>
                <a:spcPts val="1000"/>
              </a:spcAft>
              <a:buNone/>
            </a:pPr>
            <a:r>
              <a:rPr lang="en-AU" sz="1800" dirty="0"/>
              <a:t>A non-use application on the ground mentioned in paragraph 92(4)(b) may only be made after a period of three years beginning from the date the particulars of the trade mark were entered into the Register under s.69</a:t>
            </a:r>
          </a:p>
          <a:p>
            <a:pPr lvl="1">
              <a:spcAft>
                <a:spcPts val="1000"/>
              </a:spcAft>
              <a:buFont typeface="Arial" panose="020B0604020202020204" pitchFamily="34" charset="0"/>
              <a:buChar char="•"/>
            </a:pPr>
            <a:r>
              <a:rPr lang="en-AU" dirty="0"/>
              <a:t>Still different to the New Zealand provision </a:t>
            </a:r>
          </a:p>
          <a:p>
            <a:pPr lvl="1">
              <a:spcAft>
                <a:spcPts val="1000"/>
              </a:spcAft>
              <a:buFont typeface="Arial" panose="020B0604020202020204" pitchFamily="34" charset="0"/>
              <a:buChar char="•"/>
            </a:pPr>
            <a:r>
              <a:rPr lang="en-AU" dirty="0"/>
              <a:t>This provision has effect with respect to applications filed on or after 24 February 2019</a:t>
            </a:r>
          </a:p>
          <a:p>
            <a:pPr lvl="1">
              <a:spcAft>
                <a:spcPts val="1000"/>
              </a:spcAft>
              <a:buFont typeface="Arial" panose="020B0604020202020204" pitchFamily="34" charset="0"/>
              <a:buChar char="•"/>
            </a:pPr>
            <a:r>
              <a:rPr lang="en-AU" dirty="0"/>
              <a:t>For all cases filed before 24 February 2019, the five year rule of old s.93(2) is said to apply </a:t>
            </a:r>
          </a:p>
        </p:txBody>
      </p:sp>
    </p:spTree>
    <p:extLst>
      <p:ext uri="{BB962C8B-B14F-4D97-AF65-F5344CB8AC3E}">
        <p14:creationId xmlns:p14="http://schemas.microsoft.com/office/powerpoint/2010/main" val="398402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#9 – Changes to trade mark removal (cont.)</a:t>
            </a:r>
          </a:p>
        </p:txBody>
      </p:sp>
      <p:sp>
        <p:nvSpPr>
          <p:cNvPr id="3" name="Content Placeholder 2"/>
          <p:cNvSpPr>
            <a:spLocks noGrp="1"/>
          </p:cNvSpPr>
          <p:nvPr>
            <p:ph idx="1"/>
          </p:nvPr>
        </p:nvSpPr>
        <p:spPr/>
        <p:txBody>
          <a:bodyPr>
            <a:normAutofit lnSpcReduction="10000"/>
          </a:bodyPr>
          <a:lstStyle/>
          <a:p>
            <a:pPr lvl="1">
              <a:spcAft>
                <a:spcPts val="1000"/>
              </a:spcAft>
              <a:buFont typeface="Arial" panose="020B0604020202020204" pitchFamily="34" charset="0"/>
              <a:buChar char="•"/>
            </a:pPr>
            <a:r>
              <a:rPr lang="en-AU" dirty="0"/>
              <a:t>This is contentious, as there was no saving provision </a:t>
            </a:r>
          </a:p>
          <a:p>
            <a:pPr lvl="1">
              <a:spcAft>
                <a:spcPts val="1000"/>
              </a:spcAft>
              <a:buFont typeface="Arial" panose="020B0604020202020204" pitchFamily="34" charset="0"/>
              <a:buChar char="•"/>
            </a:pPr>
            <a:r>
              <a:rPr lang="en-AU" dirty="0"/>
              <a:t>Still retain discretion and therefore still at odds with New Zealand law</a:t>
            </a:r>
          </a:p>
          <a:p>
            <a:pPr lvl="1">
              <a:spcAft>
                <a:spcPts val="1000"/>
              </a:spcAft>
              <a:buFont typeface="Arial" panose="020B0604020202020204" pitchFamily="34" charset="0"/>
              <a:buChar char="•"/>
            </a:pPr>
            <a:r>
              <a:rPr lang="en-AU" dirty="0"/>
              <a:t>Procedures remain very different </a:t>
            </a:r>
          </a:p>
          <a:p>
            <a:pPr lvl="1">
              <a:spcAft>
                <a:spcPts val="1000"/>
              </a:spcAft>
              <a:buFont typeface="Arial" panose="020B0604020202020204" pitchFamily="34" charset="0"/>
              <a:buChar char="•"/>
            </a:pPr>
            <a:r>
              <a:rPr lang="en-AU" dirty="0"/>
              <a:t>For example:</a:t>
            </a:r>
          </a:p>
          <a:p>
            <a:pPr lvl="2">
              <a:spcAft>
                <a:spcPts val="1000"/>
              </a:spcAft>
            </a:pPr>
            <a:r>
              <a:rPr lang="en-AU" dirty="0"/>
              <a:t>Use of counter-statement in New Zealand </a:t>
            </a:r>
          </a:p>
          <a:p>
            <a:pPr lvl="2">
              <a:spcAft>
                <a:spcPts val="1000"/>
              </a:spcAft>
            </a:pPr>
            <a:r>
              <a:rPr lang="en-AU" dirty="0"/>
              <a:t>Obligation to file evidence with the counter-statement in New Zealand </a:t>
            </a:r>
          </a:p>
          <a:p>
            <a:pPr lvl="2">
              <a:spcAft>
                <a:spcPts val="1000"/>
              </a:spcAft>
            </a:pPr>
            <a:r>
              <a:rPr lang="en-AU" dirty="0"/>
              <a:t>Ease with which extensions of time for serving evidence can be secured in New Zealand compared with Australia </a:t>
            </a:r>
          </a:p>
        </p:txBody>
      </p:sp>
    </p:spTree>
    <p:extLst>
      <p:ext uri="{BB962C8B-B14F-4D97-AF65-F5344CB8AC3E}">
        <p14:creationId xmlns:p14="http://schemas.microsoft.com/office/powerpoint/2010/main" val="298044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dirty="0"/>
              <a:t>#8 – Trident Seafoods </a:t>
            </a:r>
            <a:br>
              <a:rPr lang="en-AU" dirty="0"/>
            </a:br>
            <a:r>
              <a:rPr lang="en-AU" dirty="0"/>
              <a:t>(Full Federal Court) </a:t>
            </a:r>
          </a:p>
        </p:txBody>
      </p:sp>
      <p:sp>
        <p:nvSpPr>
          <p:cNvPr id="3" name="Content Placeholder 2"/>
          <p:cNvSpPr>
            <a:spLocks noGrp="1"/>
          </p:cNvSpPr>
          <p:nvPr>
            <p:ph idx="1"/>
          </p:nvPr>
        </p:nvSpPr>
        <p:spPr/>
        <p:txBody>
          <a:bodyPr/>
          <a:lstStyle/>
          <a:p>
            <a:pPr marL="457200" lvl="1" indent="0" algn="ctr">
              <a:spcAft>
                <a:spcPts val="1000"/>
              </a:spcAft>
              <a:buNone/>
            </a:pPr>
            <a:r>
              <a:rPr lang="en-AU" b="1" dirty="0">
                <a:latin typeface="Calibri" panose="020F0502020204030204" pitchFamily="34" charset="0"/>
                <a:ea typeface="ＭＳ Ｐゴシック" charset="0"/>
              </a:rPr>
              <a:t>Trident Seafoods Corporation v Trident Foods Pty Ltd [2019] FCAFC 100</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On appeal on an application to remove a registration for non-use</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Mark used in relevant three year period </a:t>
            </a:r>
          </a:p>
          <a:p>
            <a:pPr lvl="1">
              <a:spcAft>
                <a:spcPts val="1000"/>
              </a:spcAft>
              <a:buFont typeface="Arial" panose="020B0604020202020204" pitchFamily="34" charset="0"/>
              <a:buChar char="•"/>
            </a:pPr>
            <a:r>
              <a:rPr lang="en-AU" dirty="0">
                <a:latin typeface="Calibri" panose="020F0502020204030204" pitchFamily="34" charset="0"/>
                <a:ea typeface="ＭＳ Ｐゴシック" charset="0"/>
              </a:rPr>
              <a:t>Question: Did the use accrue to the benefit of the registered owner? </a:t>
            </a:r>
          </a:p>
          <a:p>
            <a:pPr lvl="1">
              <a:spcAft>
                <a:spcPts val="1000"/>
              </a:spcAft>
            </a:pPr>
            <a:endParaRPr lang="en-AU" dirty="0">
              <a:latin typeface="Calibri" panose="020F0502020204030204" pitchFamily="34" charset="0"/>
              <a:ea typeface="ＭＳ Ｐゴシック" charset="0"/>
            </a:endParaRPr>
          </a:p>
          <a:p>
            <a:pPr lvl="1">
              <a:spcAft>
                <a:spcPts val="1000"/>
              </a:spcAft>
            </a:pPr>
            <a:endParaRPr lang="en-AU" dirty="0">
              <a:latin typeface="Calibri" panose="020F0502020204030204" pitchFamily="34" charset="0"/>
              <a:ea typeface="ＭＳ Ｐゴシック" charset="0"/>
            </a:endParaRPr>
          </a:p>
          <a:p>
            <a:endParaRPr lang="en-AU" dirty="0"/>
          </a:p>
        </p:txBody>
      </p:sp>
    </p:spTree>
    <p:extLst>
      <p:ext uri="{BB962C8B-B14F-4D97-AF65-F5344CB8AC3E}">
        <p14:creationId xmlns:p14="http://schemas.microsoft.com/office/powerpoint/2010/main" val="1916538285"/>
      </p:ext>
    </p:extLst>
  </p:cSld>
  <p:clrMapOvr>
    <a:masterClrMapping/>
  </p:clrMapOvr>
</p:sld>
</file>

<file path=ppt/theme/theme1.xml><?xml version="1.0" encoding="utf-8"?>
<a:theme xmlns:a="http://schemas.openxmlformats.org/drawingml/2006/main" name="POF Template 2016">
  <a:themeElements>
    <a:clrScheme name="Custom 1">
      <a:dk1>
        <a:srgbClr val="000000"/>
      </a:dk1>
      <a:lt1>
        <a:srgbClr val="FFFFFF"/>
      </a:lt1>
      <a:dk2>
        <a:srgbClr val="00AEEF"/>
      </a:dk2>
      <a:lt2>
        <a:srgbClr val="FFFFFF"/>
      </a:lt2>
      <a:accent1>
        <a:srgbClr val="00AEEF"/>
      </a:accent1>
      <a:accent2>
        <a:srgbClr val="F8962F"/>
      </a:accent2>
      <a:accent3>
        <a:srgbClr val="B7D442"/>
      </a:accent3>
      <a:accent4>
        <a:srgbClr val="7F3F98"/>
      </a:accent4>
      <a:accent5>
        <a:srgbClr val="FFCB05"/>
      </a:accent5>
      <a:accent6>
        <a:srgbClr val="EC008C"/>
      </a:accent6>
      <a:hlink>
        <a:srgbClr val="00AEEF"/>
      </a:hlink>
      <a:folHlink>
        <a:srgbClr val="00AEE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POF Template 2016</Template>
  <TotalTime>5618</TotalTime>
  <Words>2356</Words>
  <Application>Microsoft Office PowerPoint</Application>
  <PresentationFormat>On-screen Show (4:3)</PresentationFormat>
  <Paragraphs>244</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Georgia</vt:lpstr>
      <vt:lpstr>POF Template 2016</vt:lpstr>
      <vt:lpstr>Recent developments in the Australian IP landscape</vt:lpstr>
      <vt:lpstr>Top 10 of 2019</vt:lpstr>
      <vt:lpstr>Top 10 IP happenings of 2019</vt:lpstr>
      <vt:lpstr>#10 – Lundbeck</vt:lpstr>
      <vt:lpstr>#10 – Lundbeck (cont.)</vt:lpstr>
      <vt:lpstr>#10 – Lundbeck (cont.)</vt:lpstr>
      <vt:lpstr>#9 – Changes to trade mark removal</vt:lpstr>
      <vt:lpstr>#9 – Changes to trade mark removal (cont.)</vt:lpstr>
      <vt:lpstr>#8 – Trident Seafoods  (Full Federal Court) </vt:lpstr>
      <vt:lpstr>#8 – Trident Seafoods (cont.) </vt:lpstr>
      <vt:lpstr>#7 – Calidad v Seiko</vt:lpstr>
      <vt:lpstr>#7 – Calidad v Seiko (cont.)</vt:lpstr>
      <vt:lpstr>#6</vt:lpstr>
      <vt:lpstr>#6 – Pierre de Coubertin trade mark oppositions AU and NZ </vt:lpstr>
      <vt:lpstr>#6 – Pierre de Coubertin trade mark oppositions AU and NZ (cont.)</vt:lpstr>
      <vt:lpstr>#5</vt:lpstr>
      <vt:lpstr>#5 – GM Global Technology v S.S.S. Auto Parts Pty Ltd</vt:lpstr>
      <vt:lpstr>#5 – GM Global Technology v S.S.S. Auto Parts Pty Ltd</vt:lpstr>
      <vt:lpstr>#4 – Kraft v Bega</vt:lpstr>
      <vt:lpstr>#4 – Kraft v Bega (cont.)</vt:lpstr>
      <vt:lpstr>#4 – Kraft v Bega (cont.)</vt:lpstr>
      <vt:lpstr>#3 – IPH merger with Xenith</vt:lpstr>
      <vt:lpstr>#3 – IPH merger with Xenith (cont.)</vt:lpstr>
      <vt:lpstr>#3 – IPH merger with Xenith (cont.)</vt:lpstr>
      <vt:lpstr>#2 – Encompass v InfoTrack </vt:lpstr>
      <vt:lpstr>#2 – Encompass v InfoTrack </vt:lpstr>
      <vt:lpstr>#2 – Encompass v InfoTrack </vt:lpstr>
      <vt:lpstr>#2 – Encompass v InfoTrack </vt:lpstr>
      <vt:lpstr>#2 – Encompass v InfoTrack </vt:lpstr>
      <vt:lpstr>#2 – Encompass v InfoTrack </vt:lpstr>
      <vt:lpstr>#2 – Encompass v InfoTrack </vt:lpstr>
      <vt:lpstr>#1 – Abolition of the Innovation Patent </vt:lpstr>
      <vt:lpstr>#1 – Abolition of the Innovation Patent (cont.)</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Kate Gregory</dc:creator>
  <cp:lastModifiedBy>Erin Sleeth</cp:lastModifiedBy>
  <cp:revision>412</cp:revision>
  <cp:lastPrinted>2019-11-27T05:12:37Z</cp:lastPrinted>
  <dcterms:created xsi:type="dcterms:W3CDTF">2016-10-13T03:48:57Z</dcterms:created>
  <dcterms:modified xsi:type="dcterms:W3CDTF">2019-11-27T05:13:44Z</dcterms:modified>
</cp:coreProperties>
</file>